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11"/>
  </p:notesMasterIdLst>
  <p:handoutMasterIdLst>
    <p:handoutMasterId r:id="rId12"/>
  </p:handoutMasterIdLst>
  <p:sldIdLst>
    <p:sldId id="271" r:id="rId3"/>
    <p:sldId id="258" r:id="rId4"/>
    <p:sldId id="272" r:id="rId5"/>
    <p:sldId id="276" r:id="rId6"/>
    <p:sldId id="274" r:id="rId7"/>
    <p:sldId id="273" r:id="rId8"/>
    <p:sldId id="275" r:id="rId9"/>
    <p:sldId id="263"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eu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F5AB1C69-6EDB-4FF4-983F-18BD219EF322}">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4" autoAdjust="0"/>
    <p:restoredTop sz="73677" autoAdjust="0"/>
  </p:normalViewPr>
  <p:slideViewPr>
    <p:cSldViewPr snapToGrid="0">
      <p:cViewPr varScale="1">
        <p:scale>
          <a:sx n="69" d="100"/>
          <a:sy n="69" d="100"/>
        </p:scale>
        <p:origin x="798" y="60"/>
      </p:cViewPr>
      <p:guideLst/>
    </p:cSldViewPr>
  </p:slideViewPr>
  <p:notesTextViewPr>
    <p:cViewPr>
      <p:scale>
        <a:sx n="1" d="1"/>
        <a:sy n="1" d="1"/>
      </p:scale>
      <p:origin x="0" y="0"/>
    </p:cViewPr>
  </p:notesTextViewPr>
  <p:notesViewPr>
    <p:cSldViewPr snapToGrid="0">
      <p:cViewPr varScale="1">
        <p:scale>
          <a:sx n="65" d="100"/>
          <a:sy n="65" d="100"/>
        </p:scale>
        <p:origin x="2784"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commentAuthors" Target="commentAuthor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3A45BA1-980A-4507-BE5A-5C1E7C2FFD8F}" type="datetimeFigureOut">
              <a:rPr lang="en-US"/>
              <a:t>9/22/2013</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7E03411-58E2-43FD-AE1D-AD77DFF8CB20}" type="slidenum">
              <a:rPr/>
              <a:t>‹N°›</a:t>
            </a:fld>
            <a:endParaRPr/>
          </a:p>
        </p:txBody>
      </p:sp>
    </p:spTree>
    <p:extLst>
      <p:ext uri="{BB962C8B-B14F-4D97-AF65-F5344CB8AC3E}">
        <p14:creationId xmlns:p14="http://schemas.microsoft.com/office/powerpoint/2010/main" val="1881910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5A3416D-7FED-43BC-AA7C-D92DBA01ED64}" type="datetimeFigureOut">
              <a:rPr lang="en-US"/>
              <a:t>9/22/2013</a:t>
            </a:fld>
            <a:endParaR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DC57A8-AE18-4654-B6AF-04B3577165BE}" type="slidenum">
              <a:rPr/>
              <a:t>‹N°›</a:t>
            </a:fld>
            <a:endParaRPr/>
          </a:p>
        </p:txBody>
      </p:sp>
    </p:spTree>
    <p:extLst>
      <p:ext uri="{BB962C8B-B14F-4D97-AF65-F5344CB8AC3E}">
        <p14:creationId xmlns:p14="http://schemas.microsoft.com/office/powerpoint/2010/main" val="25813978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C8DC57A8-AE18-4654-B6AF-04B3577165BE}" type="slidenum">
              <a:rPr lang="fr-CA" smtClean="0"/>
              <a:t>2</a:t>
            </a:fld>
            <a:endParaRPr lang="fr-CA"/>
          </a:p>
        </p:txBody>
      </p:sp>
    </p:spTree>
    <p:extLst>
      <p:ext uri="{BB962C8B-B14F-4D97-AF65-F5344CB8AC3E}">
        <p14:creationId xmlns:p14="http://schemas.microsoft.com/office/powerpoint/2010/main" val="968470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C8DC57A8-AE18-4654-B6AF-04B3577165BE}" type="slidenum">
              <a:rPr lang="fr-CA" smtClean="0"/>
              <a:t>3</a:t>
            </a:fld>
            <a:endParaRPr lang="fr-CA"/>
          </a:p>
        </p:txBody>
      </p:sp>
    </p:spTree>
    <p:extLst>
      <p:ext uri="{BB962C8B-B14F-4D97-AF65-F5344CB8AC3E}">
        <p14:creationId xmlns:p14="http://schemas.microsoft.com/office/powerpoint/2010/main" val="35059391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baseline="0" dirty="0" smtClean="0"/>
              <a:t>Le Capelan se nourrit principalement de Krill, cette espèce de petite crevette transparente de couleur rosée.</a:t>
            </a:r>
            <a:endParaRPr lang="fr-CA" dirty="0"/>
          </a:p>
        </p:txBody>
      </p:sp>
      <p:sp>
        <p:nvSpPr>
          <p:cNvPr id="4" name="Espace réservé du numéro de diapositive 3"/>
          <p:cNvSpPr>
            <a:spLocks noGrp="1"/>
          </p:cNvSpPr>
          <p:nvPr>
            <p:ph type="sldNum" sz="quarter" idx="10"/>
          </p:nvPr>
        </p:nvSpPr>
        <p:spPr/>
        <p:txBody>
          <a:bodyPr/>
          <a:lstStyle/>
          <a:p>
            <a:fld id="{C8DC57A8-AE18-4654-B6AF-04B3577165BE}" type="slidenum">
              <a:rPr lang="fr-CA" smtClean="0"/>
              <a:t>4</a:t>
            </a:fld>
            <a:endParaRPr lang="fr-CA"/>
          </a:p>
        </p:txBody>
      </p:sp>
    </p:spTree>
    <p:extLst>
      <p:ext uri="{BB962C8B-B14F-4D97-AF65-F5344CB8AC3E}">
        <p14:creationId xmlns:p14="http://schemas.microsoft.com/office/powerpoint/2010/main" val="28107397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64008" indent="0">
              <a:buClr>
                <a:srgbClr val="9A5315"/>
              </a:buClr>
              <a:buNone/>
            </a:pPr>
            <a:r>
              <a:rPr lang="fr-FR" noProof="1" smtClean="0">
                <a:solidFill>
                  <a:schemeClr val="tx1">
                    <a:lumMod val="50000"/>
                  </a:schemeClr>
                </a:solidFill>
              </a:rPr>
              <a:t>En général,</a:t>
            </a:r>
            <a:r>
              <a:rPr lang="fr-FR" baseline="0" noProof="1" smtClean="0">
                <a:solidFill>
                  <a:schemeClr val="tx1">
                    <a:lumMod val="50000"/>
                  </a:schemeClr>
                </a:solidFill>
              </a:rPr>
              <a:t> le capelan nage dans une profondeur comprise entre 20 et 725 mètres.</a:t>
            </a:r>
          </a:p>
          <a:p>
            <a:pPr marL="64008" indent="0">
              <a:buClr>
                <a:srgbClr val="9A5315"/>
              </a:buClr>
              <a:buNone/>
            </a:pPr>
            <a:endParaRPr lang="fr-FR" baseline="0" noProof="1" smtClean="0">
              <a:solidFill>
                <a:schemeClr val="tx1">
                  <a:lumMod val="50000"/>
                </a:schemeClr>
              </a:solidFill>
            </a:endParaRPr>
          </a:p>
          <a:p>
            <a:pPr marL="64008" indent="0">
              <a:buClr>
                <a:srgbClr val="9A5315"/>
              </a:buClr>
              <a:buNone/>
            </a:pPr>
            <a:r>
              <a:rPr lang="fr-FR" noProof="1" smtClean="0">
                <a:solidFill>
                  <a:schemeClr val="tx1">
                    <a:lumMod val="50000"/>
                  </a:schemeClr>
                </a:solidFill>
              </a:rPr>
              <a:t>Pendant la période de reproduction,</a:t>
            </a:r>
            <a:r>
              <a:rPr lang="fr-FR" baseline="0" noProof="1" smtClean="0">
                <a:solidFill>
                  <a:schemeClr val="tx1">
                    <a:lumMod val="50000"/>
                  </a:schemeClr>
                </a:solidFill>
              </a:rPr>
              <a:t> de </a:t>
            </a:r>
            <a:r>
              <a:rPr lang="fr-FR" noProof="1" smtClean="0">
                <a:solidFill>
                  <a:schemeClr val="tx1">
                    <a:lumMod val="50000"/>
                  </a:schemeClr>
                </a:solidFill>
              </a:rPr>
              <a:t>mai à juin, le </a:t>
            </a:r>
            <a:r>
              <a:rPr lang="fr-FR" baseline="0" noProof="1" smtClean="0">
                <a:solidFill>
                  <a:schemeClr val="tx1">
                    <a:lumMod val="50000"/>
                  </a:schemeClr>
                </a:solidFill>
              </a:rPr>
              <a:t>Capelan remonte à la surface pour aller frayer. Une proportion très population importante de Capelan se dirige vers les plages en si grande quantité que les vagues sont remplies de capelans. On dit alors qu’il </a:t>
            </a:r>
            <a:r>
              <a:rPr lang="fr-FR" b="1" baseline="0" noProof="1" smtClean="0">
                <a:solidFill>
                  <a:schemeClr val="tx1">
                    <a:lumMod val="50000"/>
                  </a:schemeClr>
                </a:solidFill>
              </a:rPr>
              <a:t>roule</a:t>
            </a:r>
            <a:r>
              <a:rPr lang="fr-FR" baseline="0" noProof="1" smtClean="0">
                <a:solidFill>
                  <a:schemeClr val="tx1">
                    <a:lumMod val="50000"/>
                  </a:schemeClr>
                </a:solidFill>
              </a:rPr>
              <a:t> et il est si proche du bord de l’eau que l’eau peut l’attraper à la main.</a:t>
            </a:r>
          </a:p>
          <a:p>
            <a:pPr marL="64008" indent="0">
              <a:buClr>
                <a:srgbClr val="9A5315"/>
              </a:buClr>
              <a:buNone/>
            </a:pPr>
            <a:endParaRPr lang="fr-FR" baseline="0" noProof="1" smtClean="0">
              <a:solidFill>
                <a:schemeClr val="tx1">
                  <a:lumMod val="50000"/>
                </a:schemeClr>
              </a:solidFill>
            </a:endParaRPr>
          </a:p>
          <a:p>
            <a:pPr marL="64008" indent="0">
              <a:buClr>
                <a:srgbClr val="9A5315"/>
              </a:buClr>
              <a:buNone/>
            </a:pPr>
            <a:r>
              <a:rPr lang="fr-FR" baseline="0" noProof="1" smtClean="0">
                <a:solidFill>
                  <a:schemeClr val="tx1">
                    <a:lumMod val="50000"/>
                  </a:schemeClr>
                </a:solidFill>
              </a:rPr>
              <a:t>Lors de la période de frayage, le capelan est très facile à chasser. Les prédateurs sont nombreux, 1 million de tonne de Capelan se fait manger chaque année par ceux-ci (homme y comprit).</a:t>
            </a:r>
          </a:p>
          <a:p>
            <a:pPr marL="64008" indent="0">
              <a:buClr>
                <a:srgbClr val="9A5315"/>
              </a:buClr>
              <a:buNone/>
            </a:pPr>
            <a:endParaRPr lang="fr-FR" baseline="0" noProof="1" smtClean="0">
              <a:solidFill>
                <a:schemeClr val="tx1">
                  <a:lumMod val="50000"/>
                </a:schemeClr>
              </a:solidFill>
            </a:endParaRPr>
          </a:p>
          <a:p>
            <a:pPr marL="64008" indent="0">
              <a:buClr>
                <a:srgbClr val="9A5315"/>
              </a:buClr>
              <a:buNone/>
            </a:pPr>
            <a:r>
              <a:rPr lang="fr-FR" baseline="0" noProof="1" smtClean="0">
                <a:solidFill>
                  <a:schemeClr val="tx1">
                    <a:lumMod val="50000"/>
                  </a:schemeClr>
                </a:solidFill>
              </a:rPr>
              <a:t>Même si beaucoup se font manger, chaque femelle peut pondre jusqu’à </a:t>
            </a:r>
            <a:r>
              <a:rPr lang="fr-FR" b="1" baseline="0" noProof="1" smtClean="0">
                <a:solidFill>
                  <a:schemeClr val="tx1">
                    <a:lumMod val="50000"/>
                  </a:schemeClr>
                </a:solidFill>
              </a:rPr>
              <a:t>12 000 œufs</a:t>
            </a:r>
            <a:r>
              <a:rPr lang="fr-FR" baseline="0" noProof="1" smtClean="0">
                <a:solidFill>
                  <a:schemeClr val="tx1">
                    <a:lumMod val="50000"/>
                  </a:schemeClr>
                </a:solidFill>
              </a:rPr>
              <a:t>, assurant ainsi une régénération de la population de capelan.</a:t>
            </a:r>
          </a:p>
          <a:p>
            <a:pPr marL="64008" indent="0">
              <a:buClr>
                <a:srgbClr val="9A5315"/>
              </a:buClr>
              <a:buNone/>
            </a:pPr>
            <a:endParaRPr lang="fr-FR" baseline="0" noProof="1" smtClean="0">
              <a:solidFill>
                <a:schemeClr val="tx1">
                  <a:lumMod val="50000"/>
                </a:schemeClr>
              </a:solidFill>
            </a:endParaRPr>
          </a:p>
        </p:txBody>
      </p:sp>
      <p:sp>
        <p:nvSpPr>
          <p:cNvPr id="4" name="Espace réservé du numéro de diapositive 3"/>
          <p:cNvSpPr>
            <a:spLocks noGrp="1"/>
          </p:cNvSpPr>
          <p:nvPr>
            <p:ph type="sldNum" sz="quarter" idx="10"/>
          </p:nvPr>
        </p:nvSpPr>
        <p:spPr/>
        <p:txBody>
          <a:bodyPr/>
          <a:lstStyle/>
          <a:p>
            <a:fld id="{C8DC57A8-AE18-4654-B6AF-04B3577165BE}" type="slidenum">
              <a:rPr lang="fr-CA" smtClean="0"/>
              <a:t>5</a:t>
            </a:fld>
            <a:endParaRPr lang="fr-CA"/>
          </a:p>
        </p:txBody>
      </p:sp>
    </p:spTree>
    <p:extLst>
      <p:ext uri="{BB962C8B-B14F-4D97-AF65-F5344CB8AC3E}">
        <p14:creationId xmlns:p14="http://schemas.microsoft.com/office/powerpoint/2010/main" val="27608537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baseline="0" dirty="0" smtClean="0"/>
              <a:t>La présence du capelan dans le Saint-Laurent est déterminante puisqu’il est la nourriture principale de nombreux autres espèces. Le capelan est très abondant, on dit alors du capelan que c’est une </a:t>
            </a:r>
            <a:r>
              <a:rPr lang="fr-CA" b="1" baseline="0" dirty="0" smtClean="0"/>
              <a:t>espèce fourragère.</a:t>
            </a:r>
          </a:p>
          <a:p>
            <a:endParaRPr lang="fr-CA" baseline="0" dirty="0" smtClean="0"/>
          </a:p>
          <a:p>
            <a:r>
              <a:rPr lang="fr-CA" baseline="0" dirty="0" smtClean="0"/>
              <a:t>Son rôle dans la chaine alimentaire est très important, sans lui, plusieurs espèces ne pourraient pas se nourrir suffisamment puisqu’il permet de </a:t>
            </a:r>
            <a:r>
              <a:rPr lang="fr-CA" b="1" baseline="0" dirty="0" smtClean="0"/>
              <a:t>transférer l’énergie </a:t>
            </a:r>
            <a:r>
              <a:rPr lang="fr-CA" baseline="0" dirty="0" smtClean="0"/>
              <a:t>des herbivores aquatiques (krill) aux autres espèces qui sont incapables de manger directement du krill. </a:t>
            </a:r>
          </a:p>
          <a:p>
            <a:endParaRPr lang="fr-CA" baseline="0" dirty="0" smtClean="0"/>
          </a:p>
          <a:p>
            <a:r>
              <a:rPr lang="fr-CA" baseline="0" dirty="0" smtClean="0"/>
              <a:t>Demander aux élèves de nommer les espèces qui se nourrissent du capelan et que l’on voit sur la diapositive. </a:t>
            </a:r>
            <a:r>
              <a:rPr lang="fr-CA" b="1" baseline="0" dirty="0" smtClean="0"/>
              <a:t>Réponses : Le phoque, la morue et le rorqual bleu (5 % de sont régime alimentaire).</a:t>
            </a:r>
          </a:p>
          <a:p>
            <a:endParaRPr lang="fr-CA" dirty="0"/>
          </a:p>
        </p:txBody>
      </p:sp>
      <p:sp>
        <p:nvSpPr>
          <p:cNvPr id="4" name="Espace réservé du numéro de diapositive 3"/>
          <p:cNvSpPr>
            <a:spLocks noGrp="1"/>
          </p:cNvSpPr>
          <p:nvPr>
            <p:ph type="sldNum" sz="quarter" idx="10"/>
          </p:nvPr>
        </p:nvSpPr>
        <p:spPr/>
        <p:txBody>
          <a:bodyPr/>
          <a:lstStyle/>
          <a:p>
            <a:fld id="{C8DC57A8-AE18-4654-B6AF-04B3577165BE}" type="slidenum">
              <a:rPr lang="fr-CA" smtClean="0"/>
              <a:t>6</a:t>
            </a:fld>
            <a:endParaRPr lang="fr-CA"/>
          </a:p>
        </p:txBody>
      </p:sp>
    </p:spTree>
    <p:extLst>
      <p:ext uri="{BB962C8B-B14F-4D97-AF65-F5344CB8AC3E}">
        <p14:creationId xmlns:p14="http://schemas.microsoft.com/office/powerpoint/2010/main" val="1896819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64008" indent="0">
              <a:buClr>
                <a:srgbClr val="9A5315"/>
              </a:buClr>
              <a:buNone/>
            </a:pPr>
            <a:r>
              <a:rPr lang="fr-FR" noProof="1" smtClean="0">
                <a:solidFill>
                  <a:schemeClr val="tx1">
                    <a:lumMod val="50000"/>
                  </a:schemeClr>
                </a:solidFill>
              </a:rPr>
              <a:t>Le capelan va servir de </a:t>
            </a:r>
            <a:r>
              <a:rPr lang="fr-FR" baseline="0" noProof="1" smtClean="0">
                <a:solidFill>
                  <a:schemeClr val="tx1">
                    <a:lumMod val="50000"/>
                  </a:schemeClr>
                </a:solidFill>
              </a:rPr>
              <a:t>thermomètre puisqu’il est très sensible aux variations de températures des océans. </a:t>
            </a:r>
          </a:p>
          <a:p>
            <a:pPr marL="64008" indent="0">
              <a:buClr>
                <a:srgbClr val="9A5315"/>
              </a:buClr>
              <a:buNone/>
            </a:pPr>
            <a:r>
              <a:rPr lang="fr-FR" baseline="0" noProof="1" smtClean="0">
                <a:solidFill>
                  <a:schemeClr val="tx1">
                    <a:lumMod val="50000"/>
                  </a:schemeClr>
                </a:solidFill>
              </a:rPr>
              <a:t>Ainsi, lorsque les températures des océans deviennent plus froides, le capelan va se déplacer vers le sud. </a:t>
            </a:r>
          </a:p>
          <a:p>
            <a:pPr marL="64008" indent="0">
              <a:buClr>
                <a:srgbClr val="9A5315"/>
              </a:buClr>
              <a:buNone/>
            </a:pPr>
            <a:r>
              <a:rPr lang="fr-FR" baseline="0" noProof="1" smtClean="0">
                <a:solidFill>
                  <a:schemeClr val="tx1">
                    <a:lumMod val="50000"/>
                  </a:schemeClr>
                </a:solidFill>
              </a:rPr>
              <a:t>Lorsque les températures des océans se réchauffent, le capelan va se déplacer vers le nord ou alors nager plus en profondeur.</a:t>
            </a:r>
          </a:p>
          <a:p>
            <a:pPr marL="64008" indent="0">
              <a:buClr>
                <a:srgbClr val="9A5315"/>
              </a:buClr>
              <a:buNone/>
            </a:pPr>
            <a:endParaRPr lang="fr-FR" baseline="0" noProof="1" smtClean="0">
              <a:solidFill>
                <a:schemeClr val="tx1">
                  <a:lumMod val="50000"/>
                </a:schemeClr>
              </a:solidFill>
            </a:endParaRPr>
          </a:p>
          <a:p>
            <a:pPr marL="64008" indent="0">
              <a:buClr>
                <a:srgbClr val="9A5315"/>
              </a:buClr>
              <a:buNone/>
            </a:pPr>
            <a:r>
              <a:rPr lang="fr-FR" baseline="0" noProof="1" smtClean="0">
                <a:solidFill>
                  <a:schemeClr val="tx1">
                    <a:lumMod val="50000"/>
                  </a:schemeClr>
                </a:solidFill>
              </a:rPr>
              <a:t>Cette migration du capelan due à la température des océans va faire en sorte que les espèces qui se nourrisent et qui dépendent du Capelan vont avoir plus de difficultés pour le chasser.  Ces espèces ne pourront donc pas se nourrir suffisament et leur nombre va se réduire ou même disparaitre s’ils ne parviennent pas à s’adapter en changeant de nourriture par exemple.</a:t>
            </a:r>
            <a:endParaRPr lang="fr-FR" noProof="1" smtClean="0">
              <a:solidFill>
                <a:schemeClr val="tx1">
                  <a:lumMod val="50000"/>
                </a:schemeClr>
              </a:solidFill>
            </a:endParaRPr>
          </a:p>
        </p:txBody>
      </p:sp>
      <p:sp>
        <p:nvSpPr>
          <p:cNvPr id="4" name="Espace réservé du numéro de diapositive 3"/>
          <p:cNvSpPr>
            <a:spLocks noGrp="1"/>
          </p:cNvSpPr>
          <p:nvPr>
            <p:ph type="sldNum" sz="quarter" idx="10"/>
          </p:nvPr>
        </p:nvSpPr>
        <p:spPr/>
        <p:txBody>
          <a:bodyPr/>
          <a:lstStyle/>
          <a:p>
            <a:fld id="{C8DC57A8-AE18-4654-B6AF-04B3577165BE}" type="slidenum">
              <a:rPr lang="fr-CA" smtClean="0"/>
              <a:t>7</a:t>
            </a:fld>
            <a:endParaRPr lang="fr-CA"/>
          </a:p>
        </p:txBody>
      </p:sp>
    </p:spTree>
    <p:extLst>
      <p:ext uri="{BB962C8B-B14F-4D97-AF65-F5344CB8AC3E}">
        <p14:creationId xmlns:p14="http://schemas.microsoft.com/office/powerpoint/2010/main" val="39899622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b="1" dirty="0" smtClean="0"/>
              <a:t>1</a:t>
            </a:r>
            <a:r>
              <a:rPr lang="fr-CA" b="1" baseline="30000" dirty="0" smtClean="0"/>
              <a:t>er</a:t>
            </a:r>
            <a:r>
              <a:rPr lang="fr-CA" b="1" baseline="0" dirty="0" smtClean="0"/>
              <a:t> point : </a:t>
            </a:r>
          </a:p>
          <a:p>
            <a:r>
              <a:rPr lang="fr-CA" baseline="0" dirty="0" smtClean="0"/>
              <a:t>Quel est le nom que l’on donne au capelan, et à toute autre espèce, pour signifier qu’il est très abondant ? </a:t>
            </a:r>
            <a:r>
              <a:rPr lang="fr-CA" b="1" baseline="0" dirty="0" smtClean="0"/>
              <a:t>Réponse : Fourragère</a:t>
            </a:r>
          </a:p>
          <a:p>
            <a:endParaRPr lang="fr-CA" b="1" baseline="0" dirty="0" smtClean="0"/>
          </a:p>
          <a:p>
            <a:r>
              <a:rPr lang="fr-CA" b="1" baseline="0" dirty="0" smtClean="0"/>
              <a:t>2</a:t>
            </a:r>
            <a:r>
              <a:rPr lang="fr-CA" b="1" baseline="30000" dirty="0" smtClean="0"/>
              <a:t>e</a:t>
            </a:r>
            <a:r>
              <a:rPr lang="fr-CA" b="1" baseline="0" dirty="0" smtClean="0"/>
              <a:t> point :</a:t>
            </a:r>
          </a:p>
          <a:p>
            <a:r>
              <a:rPr lang="fr-CA" b="0" baseline="0" dirty="0" smtClean="0"/>
              <a:t>Quel est l’importance du capelan dans la chaîne alimentaire ? </a:t>
            </a:r>
            <a:r>
              <a:rPr lang="fr-CA" b="1" baseline="0" dirty="0" smtClean="0"/>
              <a:t>Réponses : Il est à la base de l’alimentation de beaucoup d’autres espèces du Saint-Laurent et il permet de transférer l’énergie des herbivores aux autres espèces.</a:t>
            </a:r>
          </a:p>
          <a:p>
            <a:endParaRPr lang="fr-CA" b="1" baseline="0" dirty="0" smtClean="0"/>
          </a:p>
          <a:p>
            <a:r>
              <a:rPr lang="fr-CA" b="1" baseline="0" dirty="0" smtClean="0"/>
              <a:t>3</a:t>
            </a:r>
            <a:r>
              <a:rPr lang="fr-CA" b="1" baseline="30000" dirty="0" smtClean="0"/>
              <a:t>e</a:t>
            </a:r>
            <a:r>
              <a:rPr lang="fr-CA" b="1" baseline="0" dirty="0" smtClean="0"/>
              <a:t> point :</a:t>
            </a:r>
          </a:p>
          <a:p>
            <a:r>
              <a:rPr lang="fr-CA" b="0" baseline="0" dirty="0" smtClean="0"/>
              <a:t>Quel est le comportement que le capelan va adopter suite aux changements climatiques ? </a:t>
            </a:r>
            <a:r>
              <a:rPr lang="fr-CA" b="1" baseline="0" dirty="0" smtClean="0"/>
              <a:t>Réponse : Quand il fait plus chaud, le capelan monte vers le nord et quand il fait plus froid il descend vers le sud.</a:t>
            </a:r>
            <a:endParaRPr lang="fr-CA" b="1" dirty="0"/>
          </a:p>
        </p:txBody>
      </p:sp>
      <p:sp>
        <p:nvSpPr>
          <p:cNvPr id="4" name="Espace réservé du numéro de diapositive 3"/>
          <p:cNvSpPr>
            <a:spLocks noGrp="1"/>
          </p:cNvSpPr>
          <p:nvPr>
            <p:ph type="sldNum" sz="quarter" idx="10"/>
          </p:nvPr>
        </p:nvSpPr>
        <p:spPr/>
        <p:txBody>
          <a:bodyPr/>
          <a:lstStyle/>
          <a:p>
            <a:fld id="{C8DC57A8-AE18-4654-B6AF-04B3577165BE}" type="slidenum">
              <a:rPr lang="fr-CA" smtClean="0"/>
              <a:t>8</a:t>
            </a:fld>
            <a:endParaRPr lang="fr-CA"/>
          </a:p>
        </p:txBody>
      </p:sp>
    </p:spTree>
    <p:extLst>
      <p:ext uri="{BB962C8B-B14F-4D97-AF65-F5344CB8AC3E}">
        <p14:creationId xmlns:p14="http://schemas.microsoft.com/office/powerpoint/2010/main" val="30246643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265611" y="1752600"/>
            <a:ext cx="6858002" cy="1828800"/>
          </a:xfrm>
        </p:spPr>
        <p:txBody>
          <a:bodyPr anchor="b">
            <a:normAutofit/>
          </a:bodyPr>
          <a:lstStyle>
            <a:lvl1pPr algn="l">
              <a:defRPr sz="5400"/>
            </a:lvl1pPr>
          </a:lstStyle>
          <a:p>
            <a:r>
              <a:rPr lang="fr-FR" smtClean="0"/>
              <a:t>Modifiez le style du titre</a:t>
            </a:r>
            <a:endParaRPr/>
          </a:p>
        </p:txBody>
      </p:sp>
      <p:sp>
        <p:nvSpPr>
          <p:cNvPr id="3" name="Subtitle 2"/>
          <p:cNvSpPr>
            <a:spLocks noGrp="1"/>
          </p:cNvSpPr>
          <p:nvPr>
            <p:ph type="subTitle" idx="1"/>
          </p:nvPr>
        </p:nvSpPr>
        <p:spPr>
          <a:xfrm>
            <a:off x="4265610" y="3733800"/>
            <a:ext cx="6858002" cy="914400"/>
          </a:xfrm>
        </p:spPr>
        <p:txBody>
          <a:bodyPr/>
          <a:lstStyle>
            <a:lvl1pPr marL="0" indent="0" algn="l">
              <a:spcBef>
                <a:spcPts val="0"/>
              </a:spcBef>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Modifiez le style des sous-titres du masque</a:t>
            </a:r>
            <a:endParaRPr/>
          </a:p>
        </p:txBody>
      </p:sp>
    </p:spTree>
    <p:extLst>
      <p:ext uri="{BB962C8B-B14F-4D97-AF65-F5344CB8AC3E}">
        <p14:creationId xmlns:p14="http://schemas.microsoft.com/office/powerpoint/2010/main" val="2981203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rois images avec légende ">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fld id="{4CF99945-0A15-4715-AB6C-F5E56CF20F70}" type="datetimeFigureOut">
              <a:rPr lang="en-US"/>
              <a:pPr/>
              <a:t>9/22/2013</a:t>
            </a:fld>
            <a:endParaRPr/>
          </a:p>
        </p:txBody>
      </p:sp>
      <p:sp>
        <p:nvSpPr>
          <p:cNvPr id="7" name="Footer Placeholder 6"/>
          <p:cNvSpPr>
            <a:spLocks noGrp="1"/>
          </p:cNvSpPr>
          <p:nvPr>
            <p:ph type="ftr" sz="quarter" idx="11"/>
          </p:nvPr>
        </p:nvSpPr>
        <p:spPr/>
        <p:txBody>
          <a:bodyPr/>
          <a:lstStyle/>
          <a:p>
            <a:endParaRPr/>
          </a:p>
        </p:txBody>
      </p:sp>
      <p:sp>
        <p:nvSpPr>
          <p:cNvPr id="8" name="Slide Number Placeholder 7"/>
          <p:cNvSpPr>
            <a:spLocks noGrp="1"/>
          </p:cNvSpPr>
          <p:nvPr>
            <p:ph type="sldNum" sz="quarter" idx="12"/>
          </p:nvPr>
        </p:nvSpPr>
        <p:spPr/>
        <p:txBody>
          <a:bodyPr/>
          <a:lstStyle/>
          <a:p>
            <a:fld id="{022B156B-59AE-415F-B24B-8756D48BB977}" type="slidenum">
              <a:rPr/>
              <a:pPr/>
              <a:t>‹N°›</a:t>
            </a:fld>
            <a:endParaRPr/>
          </a:p>
        </p:txBody>
      </p:sp>
      <p:grpSp>
        <p:nvGrpSpPr>
          <p:cNvPr id="84" name="Group 83"/>
          <p:cNvGrpSpPr>
            <a:grpSpLocks noChangeAspect="1"/>
          </p:cNvGrpSpPr>
          <p:nvPr/>
        </p:nvGrpSpPr>
        <p:grpSpPr>
          <a:xfrm rot="16200000" flipV="1">
            <a:off x="274315" y="1102304"/>
            <a:ext cx="5053664" cy="4411852"/>
            <a:chOff x="895350" y="3313113"/>
            <a:chExt cx="3613151" cy="2790825"/>
          </a:xfrm>
          <a:solidFill>
            <a:schemeClr val="tx1">
              <a:lumMod val="50000"/>
            </a:schemeClr>
          </a:solidFill>
        </p:grpSpPr>
        <p:sp>
          <p:nvSpPr>
            <p:cNvPr id="85"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86"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87"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88"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89"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90"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91"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92"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93"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94"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95"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96"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grpSp>
      <p:sp>
        <p:nvSpPr>
          <p:cNvPr id="97" name="Picture Placeholder 33"/>
          <p:cNvSpPr>
            <a:spLocks noGrp="1"/>
          </p:cNvSpPr>
          <p:nvPr>
            <p:ph type="pic" sz="quarter" idx="17"/>
          </p:nvPr>
        </p:nvSpPr>
        <p:spPr>
          <a:xfrm>
            <a:off x="840795" y="1020193"/>
            <a:ext cx="3886200" cy="4572000"/>
          </a:xfrm>
          <a:solidFill>
            <a:schemeClr val="bg2"/>
          </a:solidFill>
          <a:ln w="38100">
            <a:solidFill>
              <a:schemeClr val="bg1"/>
            </a:solidFill>
          </a:ln>
        </p:spPr>
        <p:txBody>
          <a:bodyPr/>
          <a:lstStyle>
            <a:lvl1pPr marL="0" indent="0" algn="ctr">
              <a:buNone/>
              <a:defRPr/>
            </a:lvl1pPr>
          </a:lstStyle>
          <a:p>
            <a:r>
              <a:rPr lang="fr-FR" smtClean="0"/>
              <a:t>Cliquez sur l'icône pour ajouter une image</a:t>
            </a:r>
            <a:endParaRPr/>
          </a:p>
        </p:txBody>
      </p:sp>
      <p:grpSp>
        <p:nvGrpSpPr>
          <p:cNvPr id="98" name="Group 97"/>
          <p:cNvGrpSpPr/>
          <p:nvPr/>
        </p:nvGrpSpPr>
        <p:grpSpPr>
          <a:xfrm>
            <a:off x="5322489" y="319177"/>
            <a:ext cx="3389607" cy="2710838"/>
            <a:chOff x="895350" y="3313113"/>
            <a:chExt cx="3613151" cy="2790825"/>
          </a:xfrm>
          <a:solidFill>
            <a:schemeClr val="tx1">
              <a:lumMod val="50000"/>
            </a:schemeClr>
          </a:solidFill>
        </p:grpSpPr>
        <p:sp>
          <p:nvSpPr>
            <p:cNvPr id="99"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0"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1"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2"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3"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4"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5"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6"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7"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8"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9"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10"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grpSp>
      <p:sp>
        <p:nvSpPr>
          <p:cNvPr id="111" name="Picture Placeholder 33"/>
          <p:cNvSpPr>
            <a:spLocks noGrp="1" noChangeAspect="1"/>
          </p:cNvSpPr>
          <p:nvPr>
            <p:ph type="pic" sz="quarter" idx="18"/>
          </p:nvPr>
        </p:nvSpPr>
        <p:spPr>
          <a:xfrm>
            <a:off x="5546780" y="529603"/>
            <a:ext cx="2993366" cy="2305338"/>
          </a:xfrm>
          <a:solidFill>
            <a:schemeClr val="bg2"/>
          </a:solidFill>
          <a:ln w="38100">
            <a:solidFill>
              <a:schemeClr val="bg1"/>
            </a:solidFill>
          </a:ln>
        </p:spPr>
        <p:txBody>
          <a:bodyPr/>
          <a:lstStyle>
            <a:lvl1pPr marL="0" indent="0" algn="ctr">
              <a:buNone/>
              <a:defRPr/>
            </a:lvl1pPr>
          </a:lstStyle>
          <a:p>
            <a:r>
              <a:rPr lang="fr-FR" smtClean="0"/>
              <a:t>Cliquez sur l'icône pour ajouter une image</a:t>
            </a:r>
            <a:endParaRPr/>
          </a:p>
        </p:txBody>
      </p:sp>
      <p:grpSp>
        <p:nvGrpSpPr>
          <p:cNvPr id="112" name="Group 111"/>
          <p:cNvGrpSpPr/>
          <p:nvPr/>
        </p:nvGrpSpPr>
        <p:grpSpPr>
          <a:xfrm>
            <a:off x="5322489" y="3436140"/>
            <a:ext cx="3389607" cy="2710838"/>
            <a:chOff x="895350" y="3313113"/>
            <a:chExt cx="3613151" cy="2790825"/>
          </a:xfrm>
          <a:solidFill>
            <a:schemeClr val="tx1">
              <a:lumMod val="50000"/>
            </a:schemeClr>
          </a:solidFill>
        </p:grpSpPr>
        <p:sp>
          <p:nvSpPr>
            <p:cNvPr id="113"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14"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15"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16"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17"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18"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19"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20"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21"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22"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23"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24"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grpSp>
      <p:sp>
        <p:nvSpPr>
          <p:cNvPr id="125" name="Picture Placeholder 33"/>
          <p:cNvSpPr>
            <a:spLocks noGrp="1" noChangeAspect="1"/>
          </p:cNvSpPr>
          <p:nvPr>
            <p:ph type="pic" sz="quarter" idx="19"/>
          </p:nvPr>
        </p:nvSpPr>
        <p:spPr>
          <a:xfrm>
            <a:off x="5546780" y="3646566"/>
            <a:ext cx="2993366" cy="2305338"/>
          </a:xfrm>
          <a:solidFill>
            <a:schemeClr val="bg2"/>
          </a:solidFill>
          <a:ln w="38100">
            <a:solidFill>
              <a:schemeClr val="bg1"/>
            </a:solidFill>
          </a:ln>
        </p:spPr>
        <p:txBody>
          <a:bodyPr/>
          <a:lstStyle>
            <a:lvl1pPr marL="0" indent="0" algn="ctr">
              <a:buNone/>
              <a:defRPr/>
            </a:lvl1pPr>
          </a:lstStyle>
          <a:p>
            <a:r>
              <a:rPr lang="fr-FR" smtClean="0"/>
              <a:t>Cliquez sur l'icône pour ajouter une image</a:t>
            </a:r>
            <a:endParaRPr/>
          </a:p>
        </p:txBody>
      </p:sp>
      <p:sp>
        <p:nvSpPr>
          <p:cNvPr id="126" name="Text Placeholder 3"/>
          <p:cNvSpPr>
            <a:spLocks noGrp="1"/>
          </p:cNvSpPr>
          <p:nvPr>
            <p:ph type="body" sz="half" idx="21"/>
          </p:nvPr>
        </p:nvSpPr>
        <p:spPr>
          <a:xfrm>
            <a:off x="9066214" y="2048893"/>
            <a:ext cx="2286000" cy="2514599"/>
          </a:xfrm>
        </p:spPr>
        <p:txBody>
          <a:bodyPr anchor="ct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Tree>
    <p:extLst>
      <p:ext uri="{BB962C8B-B14F-4D97-AF65-F5344CB8AC3E}">
        <p14:creationId xmlns:p14="http://schemas.microsoft.com/office/powerpoint/2010/main" val="7874251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7511732" y="1330347"/>
            <a:ext cx="3840480" cy="2103120"/>
          </a:xfrm>
        </p:spPr>
        <p:txBody>
          <a:bodyPr anchor="b">
            <a:normAutofit/>
          </a:bodyPr>
          <a:lstStyle>
            <a:lvl1pPr>
              <a:defRPr sz="3600"/>
            </a:lvl1pPr>
          </a:lstStyle>
          <a:p>
            <a:r>
              <a:rPr lang="fr-FR" smtClean="0"/>
              <a:t>Modifiez le style du titre</a:t>
            </a:r>
            <a:endParaRPr/>
          </a:p>
        </p:txBody>
      </p:sp>
      <p:sp>
        <p:nvSpPr>
          <p:cNvPr id="3" name="Content Placeholder 2"/>
          <p:cNvSpPr>
            <a:spLocks noGrp="1"/>
          </p:cNvSpPr>
          <p:nvPr>
            <p:ph idx="1"/>
          </p:nvPr>
        </p:nvSpPr>
        <p:spPr>
          <a:xfrm>
            <a:off x="836613" y="914400"/>
            <a:ext cx="6172201" cy="5029200"/>
          </a:xfrm>
        </p:spPr>
        <p:txBody>
          <a:bodyPr>
            <a:normAutofit/>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Text Placeholder 3"/>
          <p:cNvSpPr>
            <a:spLocks noGrp="1"/>
          </p:cNvSpPr>
          <p:nvPr>
            <p:ph type="body" sz="half" idx="2"/>
          </p:nvPr>
        </p:nvSpPr>
        <p:spPr>
          <a:xfrm>
            <a:off x="7511732" y="3555523"/>
            <a:ext cx="3840480" cy="2388077"/>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a:xfrm>
            <a:off x="8075611" y="6019801"/>
            <a:ext cx="1396260" cy="228600"/>
          </a:xfrm>
        </p:spPr>
        <p:txBody>
          <a:bodyPr/>
          <a:lstStyle/>
          <a:p>
            <a:fld id="{4CF99945-0A15-4715-AB6C-F5E56CF20F70}" type="datetimeFigureOut">
              <a:rPr lang="en-US"/>
              <a:t>9/22/2013</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a:xfrm>
            <a:off x="1065213" y="6019801"/>
            <a:ext cx="762000" cy="228600"/>
          </a:xfrm>
        </p:spPr>
        <p:txBody>
          <a:bodyPr/>
          <a:lstStyle>
            <a:lvl1pPr algn="l">
              <a:defRPr/>
            </a:lvl1pPr>
          </a:lstStyle>
          <a:p>
            <a:fld id="{022B156B-59AE-415F-B24B-8756D48BB977}" type="slidenum">
              <a:rPr/>
              <a:pPr/>
              <a:t>‹N°›</a:t>
            </a:fld>
            <a:endParaRPr/>
          </a:p>
        </p:txBody>
      </p:sp>
    </p:spTree>
    <p:extLst>
      <p:ext uri="{BB962C8B-B14F-4D97-AF65-F5344CB8AC3E}">
        <p14:creationId xmlns:p14="http://schemas.microsoft.com/office/powerpoint/2010/main" val="12397626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grpSp>
        <p:nvGrpSpPr>
          <p:cNvPr id="8" name="Group 7"/>
          <p:cNvGrpSpPr/>
          <p:nvPr/>
        </p:nvGrpSpPr>
        <p:grpSpPr>
          <a:xfrm>
            <a:off x="595546" y="781398"/>
            <a:ext cx="6433398" cy="5053665"/>
            <a:chOff x="5162444" y="781398"/>
            <a:chExt cx="6433398" cy="5053665"/>
          </a:xfrm>
        </p:grpSpPr>
        <p:sp>
          <p:nvSpPr>
            <p:cNvPr id="9" name="Freeform 42"/>
            <p:cNvSpPr>
              <a:spLocks/>
            </p:cNvSpPr>
            <p:nvPr/>
          </p:nvSpPr>
          <p:spPr bwMode="auto">
            <a:xfrm rot="16200000" flipV="1">
              <a:off x="3342557" y="3275021"/>
              <a:ext cx="3827994" cy="17568"/>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10" name="Freeform 43"/>
            <p:cNvSpPr>
              <a:spLocks/>
            </p:cNvSpPr>
            <p:nvPr/>
          </p:nvSpPr>
          <p:spPr bwMode="auto">
            <a:xfrm rot="16200000" flipV="1">
              <a:off x="9565728" y="3299447"/>
              <a:ext cx="3836876" cy="17568"/>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grpSp>
          <p:nvGrpSpPr>
            <p:cNvPr id="11" name="Group 10"/>
            <p:cNvGrpSpPr/>
            <p:nvPr/>
          </p:nvGrpSpPr>
          <p:grpSpPr>
            <a:xfrm>
              <a:off x="5814205" y="859113"/>
              <a:ext cx="5129146" cy="4880471"/>
              <a:chOff x="7856559" y="859113"/>
              <a:chExt cx="3086791" cy="4880471"/>
            </a:xfrm>
          </p:grpSpPr>
          <p:sp>
            <p:nvSpPr>
              <p:cNvPr id="20" name="Freeform 41"/>
              <p:cNvSpPr>
                <a:spLocks/>
              </p:cNvSpPr>
              <p:nvPr/>
            </p:nvSpPr>
            <p:spPr bwMode="auto">
              <a:xfrm rot="16200000" flipV="1">
                <a:off x="9392183" y="4188416"/>
                <a:ext cx="15544" cy="3086791"/>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21" name="Freeform 44"/>
              <p:cNvSpPr>
                <a:spLocks/>
              </p:cNvSpPr>
              <p:nvPr/>
            </p:nvSpPr>
            <p:spPr bwMode="auto">
              <a:xfrm rot="16200000" flipV="1">
                <a:off x="9366943" y="-651271"/>
                <a:ext cx="13322" cy="3034090"/>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grpSp>
        <p:sp>
          <p:nvSpPr>
            <p:cNvPr id="12" name="Freeform 45"/>
            <p:cNvSpPr>
              <a:spLocks noEditPoints="1"/>
            </p:cNvSpPr>
            <p:nvPr/>
          </p:nvSpPr>
          <p:spPr bwMode="auto">
            <a:xfrm rot="16200000" flipV="1">
              <a:off x="5186001" y="5323012"/>
              <a:ext cx="477390" cy="524504"/>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13" name="Freeform 46"/>
            <p:cNvSpPr>
              <a:spLocks noEditPoints="1"/>
            </p:cNvSpPr>
            <p:nvPr/>
          </p:nvSpPr>
          <p:spPr bwMode="auto">
            <a:xfrm rot="16200000" flipV="1">
              <a:off x="5197295" y="5324846"/>
              <a:ext cx="477390" cy="511956"/>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14" name="Freeform 47"/>
            <p:cNvSpPr>
              <a:spLocks noEditPoints="1"/>
            </p:cNvSpPr>
            <p:nvPr/>
          </p:nvSpPr>
          <p:spPr bwMode="auto">
            <a:xfrm rot="16200000" flipV="1">
              <a:off x="11076843" y="5321082"/>
              <a:ext cx="508476" cy="519485"/>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15" name="Freeform 48"/>
            <p:cNvSpPr>
              <a:spLocks noEditPoints="1"/>
            </p:cNvSpPr>
            <p:nvPr/>
          </p:nvSpPr>
          <p:spPr bwMode="auto">
            <a:xfrm rot="16200000" flipV="1">
              <a:off x="11093207" y="5321324"/>
              <a:ext cx="470728" cy="534543"/>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16" name="Freeform 49"/>
            <p:cNvSpPr>
              <a:spLocks noEditPoints="1"/>
            </p:cNvSpPr>
            <p:nvPr/>
          </p:nvSpPr>
          <p:spPr bwMode="auto">
            <a:xfrm rot="16200000" flipV="1">
              <a:off x="11051654" y="771453"/>
              <a:ext cx="468508" cy="519485"/>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17" name="Freeform 50"/>
            <p:cNvSpPr>
              <a:spLocks noEditPoints="1"/>
            </p:cNvSpPr>
            <p:nvPr/>
          </p:nvSpPr>
          <p:spPr bwMode="auto">
            <a:xfrm rot="16200000" flipV="1">
              <a:off x="11044126" y="786511"/>
              <a:ext cx="468508" cy="489370"/>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18" name="Freeform 51"/>
            <p:cNvSpPr>
              <a:spLocks noEditPoints="1"/>
            </p:cNvSpPr>
            <p:nvPr/>
          </p:nvSpPr>
          <p:spPr bwMode="auto">
            <a:xfrm rot="16200000" flipV="1">
              <a:off x="5232723" y="721157"/>
              <a:ext cx="424100" cy="544581"/>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19" name="Freeform 52"/>
            <p:cNvSpPr>
              <a:spLocks noEditPoints="1"/>
            </p:cNvSpPr>
            <p:nvPr/>
          </p:nvSpPr>
          <p:spPr bwMode="auto">
            <a:xfrm rot="16200000" flipV="1">
              <a:off x="5241796" y="749729"/>
              <a:ext cx="428541" cy="491879"/>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grpSp>
      <p:sp>
        <p:nvSpPr>
          <p:cNvPr id="2" name="Title 1"/>
          <p:cNvSpPr>
            <a:spLocks noGrp="1"/>
          </p:cNvSpPr>
          <p:nvPr>
            <p:ph type="title"/>
          </p:nvPr>
        </p:nvSpPr>
        <p:spPr>
          <a:xfrm>
            <a:off x="7492891" y="1330347"/>
            <a:ext cx="3840480" cy="2103120"/>
          </a:xfrm>
        </p:spPr>
        <p:txBody>
          <a:bodyPr anchor="b">
            <a:normAutofit/>
          </a:bodyPr>
          <a:lstStyle>
            <a:lvl1pPr>
              <a:defRPr sz="3600"/>
            </a:lvl1pPr>
          </a:lstStyle>
          <a:p>
            <a:r>
              <a:rPr lang="fr-FR" smtClean="0"/>
              <a:t>Modifiez le style du titre</a:t>
            </a:r>
            <a:endParaRPr/>
          </a:p>
        </p:txBody>
      </p:sp>
      <p:sp>
        <p:nvSpPr>
          <p:cNvPr id="3" name="Picture Placeholder 2"/>
          <p:cNvSpPr>
            <a:spLocks noGrp="1"/>
          </p:cNvSpPr>
          <p:nvPr>
            <p:ph type="pic" idx="1"/>
          </p:nvPr>
        </p:nvSpPr>
        <p:spPr>
          <a:xfrm>
            <a:off x="836613" y="1031195"/>
            <a:ext cx="5943600" cy="4572000"/>
          </a:xfrm>
          <a:solidFill>
            <a:schemeClr val="accent2">
              <a:lumMod val="40000"/>
              <a:lumOff val="60000"/>
            </a:schemeClr>
          </a:solidFill>
          <a:ln w="38100">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a:p>
        </p:txBody>
      </p:sp>
      <p:sp>
        <p:nvSpPr>
          <p:cNvPr id="4" name="Text Placeholder 3"/>
          <p:cNvSpPr>
            <a:spLocks noGrp="1"/>
          </p:cNvSpPr>
          <p:nvPr>
            <p:ph type="body" sz="half" idx="2"/>
          </p:nvPr>
        </p:nvSpPr>
        <p:spPr>
          <a:xfrm>
            <a:off x="7492891" y="3555521"/>
            <a:ext cx="3840480" cy="2168517"/>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4CF99945-0A15-4715-AB6C-F5E56CF20F70}" type="datetimeFigureOut">
              <a:rPr lang="en-US"/>
              <a:t>9/22/2013</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022B156B-59AE-415F-B24B-8756D48BB977}" type="slidenum">
              <a:rPr/>
              <a:t>‹N°›</a:t>
            </a:fld>
            <a:endParaRPr/>
          </a:p>
        </p:txBody>
      </p:sp>
    </p:spTree>
    <p:extLst>
      <p:ext uri="{BB962C8B-B14F-4D97-AF65-F5344CB8AC3E}">
        <p14:creationId xmlns:p14="http://schemas.microsoft.com/office/powerpoint/2010/main" val="2659575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a:p>
        </p:txBody>
      </p:sp>
      <p:sp>
        <p:nvSpPr>
          <p:cNvPr id="3" name="Vertical Text Placeholder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Date Placeholder 3"/>
          <p:cNvSpPr>
            <a:spLocks noGrp="1"/>
          </p:cNvSpPr>
          <p:nvPr>
            <p:ph type="dt" sz="half" idx="10"/>
          </p:nvPr>
        </p:nvSpPr>
        <p:spPr/>
        <p:txBody>
          <a:bodyPr/>
          <a:lstStyle/>
          <a:p>
            <a:fld id="{4CF99945-0A15-4715-AB6C-F5E56CF20F70}" type="datetimeFigureOut">
              <a:rPr lang="en-US"/>
              <a:t>9/22/2013</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022B156B-59AE-415F-B24B-8756D48BB977}" type="slidenum">
              <a:rPr/>
              <a:t>‹N°›</a:t>
            </a:fld>
            <a:endParaRPr/>
          </a:p>
        </p:txBody>
      </p:sp>
    </p:spTree>
    <p:extLst>
      <p:ext uri="{BB962C8B-B14F-4D97-AF65-F5344CB8AC3E}">
        <p14:creationId xmlns:p14="http://schemas.microsoft.com/office/powerpoint/2010/main" val="2447936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extLst mod="1">
    <p:ext uri="{DCECCB84-F9BA-43D5-87BE-67443E8EF086}">
      <p15:sldGuideLst xmlns:p15="http://schemas.microsoft.com/office/powerpoint/2012/main">
        <p15:guide id="1" orient="horz" pos="216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624268" y="304800"/>
            <a:ext cx="1729531" cy="5676900"/>
          </a:xfrm>
        </p:spPr>
        <p:txBody>
          <a:bodyPr vert="eaVert"/>
          <a:lstStyle/>
          <a:p>
            <a:r>
              <a:rPr lang="fr-FR" smtClean="0"/>
              <a:t>Modifiez le style du titre</a:t>
            </a:r>
            <a:endParaRPr/>
          </a:p>
        </p:txBody>
      </p:sp>
      <p:sp>
        <p:nvSpPr>
          <p:cNvPr id="3" name="Vertical Text Placeholder 2"/>
          <p:cNvSpPr>
            <a:spLocks noGrp="1"/>
          </p:cNvSpPr>
          <p:nvPr>
            <p:ph type="body" orient="vert" idx="1"/>
          </p:nvPr>
        </p:nvSpPr>
        <p:spPr>
          <a:xfrm>
            <a:off x="838199" y="304800"/>
            <a:ext cx="8633671" cy="5676900"/>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Date Placeholder 3"/>
          <p:cNvSpPr>
            <a:spLocks noGrp="1"/>
          </p:cNvSpPr>
          <p:nvPr>
            <p:ph type="dt" sz="half" idx="10"/>
          </p:nvPr>
        </p:nvSpPr>
        <p:spPr/>
        <p:txBody>
          <a:bodyPr/>
          <a:lstStyle/>
          <a:p>
            <a:fld id="{4CF99945-0A15-4715-AB6C-F5E56CF20F70}" type="datetimeFigureOut">
              <a:rPr lang="en-US"/>
              <a:t>9/22/2013</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022B156B-59AE-415F-B24B-8756D48BB977}" type="slidenum">
              <a:rPr/>
              <a:t>‹N°›</a:t>
            </a:fld>
            <a:endParaRPr/>
          </a:p>
        </p:txBody>
      </p:sp>
    </p:spTree>
    <p:extLst>
      <p:ext uri="{BB962C8B-B14F-4D97-AF65-F5344CB8AC3E}">
        <p14:creationId xmlns:p14="http://schemas.microsoft.com/office/powerpoint/2010/main" val="4205803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a:p>
        </p:txBody>
      </p:sp>
      <p:sp>
        <p:nvSpPr>
          <p:cNvPr id="3" name="Content Placeholder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Date Placeholder 3"/>
          <p:cNvSpPr>
            <a:spLocks noGrp="1"/>
          </p:cNvSpPr>
          <p:nvPr>
            <p:ph type="dt" sz="half" idx="10"/>
          </p:nvPr>
        </p:nvSpPr>
        <p:spPr/>
        <p:txBody>
          <a:bodyPr/>
          <a:lstStyle/>
          <a:p>
            <a:fld id="{4CF99945-0A15-4715-AB6C-F5E56CF20F70}" type="datetimeFigureOut">
              <a:rPr lang="en-US"/>
              <a:t>9/22/2013</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022B156B-59AE-415F-B24B-8756D48BB977}" type="slidenum">
              <a:rPr/>
              <a:t>‹N°›</a:t>
            </a:fld>
            <a:endParaRPr/>
          </a:p>
        </p:txBody>
      </p:sp>
    </p:spTree>
    <p:extLst>
      <p:ext uri="{BB962C8B-B14F-4D97-AF65-F5344CB8AC3E}">
        <p14:creationId xmlns:p14="http://schemas.microsoft.com/office/powerpoint/2010/main" val="339630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65613" y="1828800"/>
            <a:ext cx="6858002" cy="1828800"/>
          </a:xfrm>
        </p:spPr>
        <p:txBody>
          <a:bodyPr anchor="b">
            <a:normAutofit/>
          </a:bodyPr>
          <a:lstStyle>
            <a:lvl1pPr>
              <a:defRPr sz="4400"/>
            </a:lvl1pPr>
          </a:lstStyle>
          <a:p>
            <a:r>
              <a:rPr lang="fr-FR" smtClean="0"/>
              <a:t>Modifiez le style du titre</a:t>
            </a:r>
            <a:endParaRPr/>
          </a:p>
        </p:txBody>
      </p:sp>
      <p:sp>
        <p:nvSpPr>
          <p:cNvPr id="3" name="Text Placeholder 2"/>
          <p:cNvSpPr>
            <a:spLocks noGrp="1"/>
          </p:cNvSpPr>
          <p:nvPr>
            <p:ph type="body" idx="1"/>
          </p:nvPr>
        </p:nvSpPr>
        <p:spPr>
          <a:xfrm>
            <a:off x="4265610" y="3733800"/>
            <a:ext cx="6858002" cy="914400"/>
          </a:xfrm>
        </p:spPr>
        <p:txBody>
          <a:bodyPr/>
          <a:lstStyle>
            <a:lvl1pPr marL="0" indent="0">
              <a:spcBef>
                <a:spcPts val="0"/>
              </a:spcBef>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Modifiez les styles du texte du masque</a:t>
            </a:r>
          </a:p>
        </p:txBody>
      </p:sp>
    </p:spTree>
    <p:extLst>
      <p:ext uri="{BB962C8B-B14F-4D97-AF65-F5344CB8AC3E}">
        <p14:creationId xmlns:p14="http://schemas.microsoft.com/office/powerpoint/2010/main" val="1229257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a:p>
        </p:txBody>
      </p:sp>
      <p:sp>
        <p:nvSpPr>
          <p:cNvPr id="3" name="Content Placeholder 2"/>
          <p:cNvSpPr>
            <a:spLocks noGrp="1"/>
          </p:cNvSpPr>
          <p:nvPr>
            <p:ph sz="half" idx="1"/>
          </p:nvPr>
        </p:nvSpPr>
        <p:spPr>
          <a:xfrm>
            <a:off x="1065212" y="1825625"/>
            <a:ext cx="4954588" cy="4187952"/>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Content Placeholder 3"/>
          <p:cNvSpPr>
            <a:spLocks noGrp="1"/>
          </p:cNvSpPr>
          <p:nvPr>
            <p:ph sz="half" idx="2"/>
          </p:nvPr>
        </p:nvSpPr>
        <p:spPr>
          <a:xfrm>
            <a:off x="6172200" y="1825625"/>
            <a:ext cx="4951414" cy="4187952"/>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5" name="Date Placeholder 4"/>
          <p:cNvSpPr>
            <a:spLocks noGrp="1"/>
          </p:cNvSpPr>
          <p:nvPr>
            <p:ph type="dt" sz="half" idx="10"/>
          </p:nvPr>
        </p:nvSpPr>
        <p:spPr/>
        <p:txBody>
          <a:bodyPr/>
          <a:lstStyle/>
          <a:p>
            <a:fld id="{4CF99945-0A15-4715-AB6C-F5E56CF20F70}" type="datetimeFigureOut">
              <a:rPr lang="en-US"/>
              <a:t>9/22/2013</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022B156B-59AE-415F-B24B-8756D48BB977}" type="slidenum">
              <a:rPr/>
              <a:t>‹N°›</a:t>
            </a:fld>
            <a:endParaRPr/>
          </a:p>
        </p:txBody>
      </p:sp>
    </p:spTree>
    <p:extLst>
      <p:ext uri="{BB962C8B-B14F-4D97-AF65-F5344CB8AC3E}">
        <p14:creationId xmlns:p14="http://schemas.microsoft.com/office/powerpoint/2010/main" val="2972755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a:p>
        </p:txBody>
      </p:sp>
      <p:sp>
        <p:nvSpPr>
          <p:cNvPr id="3" name="Text Placeholder 2"/>
          <p:cNvSpPr>
            <a:spLocks noGrp="1"/>
          </p:cNvSpPr>
          <p:nvPr>
            <p:ph type="body" idx="1"/>
          </p:nvPr>
        </p:nvSpPr>
        <p:spPr>
          <a:xfrm>
            <a:off x="1069848" y="1681163"/>
            <a:ext cx="4956048" cy="823912"/>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p:nvPr>
        </p:nvSpPr>
        <p:spPr>
          <a:xfrm>
            <a:off x="1069848" y="2505075"/>
            <a:ext cx="4956048" cy="3476625"/>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5" name="Text Placeholder 4"/>
          <p:cNvSpPr>
            <a:spLocks noGrp="1"/>
          </p:cNvSpPr>
          <p:nvPr>
            <p:ph type="body" sz="quarter" idx="3"/>
          </p:nvPr>
        </p:nvSpPr>
        <p:spPr>
          <a:xfrm>
            <a:off x="6172200" y="1681163"/>
            <a:ext cx="4956048" cy="823912"/>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Content Placeholder 5"/>
          <p:cNvSpPr>
            <a:spLocks noGrp="1"/>
          </p:cNvSpPr>
          <p:nvPr>
            <p:ph sz="quarter" idx="4"/>
          </p:nvPr>
        </p:nvSpPr>
        <p:spPr>
          <a:xfrm>
            <a:off x="6172200" y="2505075"/>
            <a:ext cx="4956048" cy="3476625"/>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7" name="Date Placeholder 6"/>
          <p:cNvSpPr>
            <a:spLocks noGrp="1"/>
          </p:cNvSpPr>
          <p:nvPr>
            <p:ph type="dt" sz="half" idx="10"/>
          </p:nvPr>
        </p:nvSpPr>
        <p:spPr/>
        <p:txBody>
          <a:bodyPr/>
          <a:lstStyle/>
          <a:p>
            <a:fld id="{4CF99945-0A15-4715-AB6C-F5E56CF20F70}" type="datetimeFigureOut">
              <a:rPr lang="en-US"/>
              <a:t>9/22/2013</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022B156B-59AE-415F-B24B-8756D48BB977}" type="slidenum">
              <a:rPr/>
              <a:t>‹N°›</a:t>
            </a:fld>
            <a:endParaRPr/>
          </a:p>
        </p:txBody>
      </p:sp>
    </p:spTree>
    <p:extLst>
      <p:ext uri="{BB962C8B-B14F-4D97-AF65-F5344CB8AC3E}">
        <p14:creationId xmlns:p14="http://schemas.microsoft.com/office/powerpoint/2010/main" val="23185716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a:p>
        </p:txBody>
      </p:sp>
      <p:sp>
        <p:nvSpPr>
          <p:cNvPr id="3" name="Date Placeholder 2"/>
          <p:cNvSpPr>
            <a:spLocks noGrp="1"/>
          </p:cNvSpPr>
          <p:nvPr>
            <p:ph type="dt" sz="half" idx="10"/>
          </p:nvPr>
        </p:nvSpPr>
        <p:spPr/>
        <p:txBody>
          <a:bodyPr/>
          <a:lstStyle/>
          <a:p>
            <a:fld id="{4CF99945-0A15-4715-AB6C-F5E56CF20F70}" type="datetimeFigureOut">
              <a:rPr lang="en-US"/>
              <a:t>9/22/2013</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022B156B-59AE-415F-B24B-8756D48BB977}" type="slidenum">
              <a:rPr/>
              <a:t>‹N°›</a:t>
            </a:fld>
            <a:endParaRPr/>
          </a:p>
        </p:txBody>
      </p:sp>
    </p:spTree>
    <p:extLst>
      <p:ext uri="{BB962C8B-B14F-4D97-AF65-F5344CB8AC3E}">
        <p14:creationId xmlns:p14="http://schemas.microsoft.com/office/powerpoint/2010/main" val="3512816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F99945-0A15-4715-AB6C-F5E56CF20F70}" type="datetimeFigureOut">
              <a:rPr lang="en-US"/>
              <a:t>9/22/2013</a:t>
            </a:fld>
            <a:endParaRPr/>
          </a:p>
        </p:txBody>
      </p:sp>
      <p:sp>
        <p:nvSpPr>
          <p:cNvPr id="3" name="Footer Placeholder 2"/>
          <p:cNvSpPr>
            <a:spLocks noGrp="1"/>
          </p:cNvSpPr>
          <p:nvPr>
            <p:ph type="ftr" sz="quarter" idx="11"/>
          </p:nvPr>
        </p:nvSpPr>
        <p:spPr/>
        <p:txBody>
          <a:bodyPr/>
          <a:lstStyle/>
          <a:p>
            <a:endParaRPr/>
          </a:p>
        </p:txBody>
      </p:sp>
      <p:sp>
        <p:nvSpPr>
          <p:cNvPr id="4" name="Slide Number Placeholder 3"/>
          <p:cNvSpPr>
            <a:spLocks noGrp="1"/>
          </p:cNvSpPr>
          <p:nvPr>
            <p:ph type="sldNum" sz="quarter" idx="12"/>
          </p:nvPr>
        </p:nvSpPr>
        <p:spPr/>
        <p:txBody>
          <a:bodyPr/>
          <a:lstStyle/>
          <a:p>
            <a:fld id="{022B156B-59AE-415F-B24B-8756D48BB977}" type="slidenum">
              <a:rPr/>
              <a:t>‹N°›</a:t>
            </a:fld>
            <a:endParaRPr/>
          </a:p>
        </p:txBody>
      </p:sp>
    </p:spTree>
    <p:extLst>
      <p:ext uri="{BB962C8B-B14F-4D97-AF65-F5344CB8AC3E}">
        <p14:creationId xmlns:p14="http://schemas.microsoft.com/office/powerpoint/2010/main" val="847874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Deux images avec légende">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fld id="{4CF99945-0A15-4715-AB6C-F5E56CF20F70}" type="datetimeFigureOut">
              <a:rPr lang="en-US"/>
              <a:pPr/>
              <a:t>9/22/2013</a:t>
            </a:fld>
            <a:endParaRPr/>
          </a:p>
        </p:txBody>
      </p:sp>
      <p:sp>
        <p:nvSpPr>
          <p:cNvPr id="7" name="Footer Placeholder 6"/>
          <p:cNvSpPr>
            <a:spLocks noGrp="1"/>
          </p:cNvSpPr>
          <p:nvPr>
            <p:ph type="ftr" sz="quarter" idx="11"/>
          </p:nvPr>
        </p:nvSpPr>
        <p:spPr/>
        <p:txBody>
          <a:bodyPr/>
          <a:lstStyle/>
          <a:p>
            <a:endParaRPr/>
          </a:p>
        </p:txBody>
      </p:sp>
      <p:sp>
        <p:nvSpPr>
          <p:cNvPr id="8" name="Slide Number Placeholder 7"/>
          <p:cNvSpPr>
            <a:spLocks noGrp="1"/>
          </p:cNvSpPr>
          <p:nvPr>
            <p:ph type="sldNum" sz="quarter" idx="12"/>
          </p:nvPr>
        </p:nvSpPr>
        <p:spPr/>
        <p:txBody>
          <a:bodyPr/>
          <a:lstStyle/>
          <a:p>
            <a:fld id="{022B156B-59AE-415F-B24B-8756D48BB977}" type="slidenum">
              <a:rPr/>
              <a:pPr/>
              <a:t>‹N°›</a:t>
            </a:fld>
            <a:endParaRPr/>
          </a:p>
        </p:txBody>
      </p:sp>
      <p:grpSp>
        <p:nvGrpSpPr>
          <p:cNvPr id="9" name="Group 8"/>
          <p:cNvGrpSpPr/>
          <p:nvPr/>
        </p:nvGrpSpPr>
        <p:grpSpPr>
          <a:xfrm>
            <a:off x="574431" y="724619"/>
            <a:ext cx="5318979" cy="3795623"/>
            <a:chOff x="895350" y="3313113"/>
            <a:chExt cx="3613151" cy="2790825"/>
          </a:xfrm>
          <a:solidFill>
            <a:schemeClr val="tx1">
              <a:lumMod val="50000"/>
            </a:schemeClr>
          </a:solidFill>
        </p:grpSpPr>
        <p:sp>
          <p:nvSpPr>
            <p:cNvPr id="10"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1"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2"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3"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4"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5"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6"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7"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8"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9"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20"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21"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grpSp>
      <p:grpSp>
        <p:nvGrpSpPr>
          <p:cNvPr id="22" name="Group 21"/>
          <p:cNvGrpSpPr/>
          <p:nvPr/>
        </p:nvGrpSpPr>
        <p:grpSpPr>
          <a:xfrm>
            <a:off x="6285120" y="724619"/>
            <a:ext cx="5318979" cy="3795623"/>
            <a:chOff x="895350" y="3313113"/>
            <a:chExt cx="3613151" cy="2790825"/>
          </a:xfrm>
          <a:solidFill>
            <a:schemeClr val="tx1">
              <a:lumMod val="50000"/>
            </a:schemeClr>
          </a:solidFill>
        </p:grpSpPr>
        <p:sp>
          <p:nvSpPr>
            <p:cNvPr id="23"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24"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25"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26"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27"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28"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29"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30"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31"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32"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33"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34"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grpSp>
      <p:sp>
        <p:nvSpPr>
          <p:cNvPr id="36" name="Picture Placeholder 33"/>
          <p:cNvSpPr>
            <a:spLocks noGrp="1" noChangeAspect="1"/>
          </p:cNvSpPr>
          <p:nvPr>
            <p:ph type="pic" sz="quarter" idx="17"/>
          </p:nvPr>
        </p:nvSpPr>
        <p:spPr>
          <a:xfrm>
            <a:off x="833620" y="1020195"/>
            <a:ext cx="4800601" cy="3200400"/>
          </a:xfrm>
          <a:solidFill>
            <a:schemeClr val="bg2"/>
          </a:solidFill>
          <a:ln w="38100">
            <a:solidFill>
              <a:schemeClr val="bg1"/>
            </a:solidFill>
          </a:ln>
        </p:spPr>
        <p:txBody>
          <a:bodyPr/>
          <a:lstStyle>
            <a:lvl1pPr marL="0" indent="0" algn="ctr">
              <a:buNone/>
              <a:defRPr/>
            </a:lvl1pPr>
          </a:lstStyle>
          <a:p>
            <a:r>
              <a:rPr lang="fr-FR" smtClean="0"/>
              <a:t>Cliquez sur l'icône pour ajouter une image</a:t>
            </a:r>
            <a:endParaRPr/>
          </a:p>
        </p:txBody>
      </p:sp>
      <p:sp>
        <p:nvSpPr>
          <p:cNvPr id="37" name="Picture Placeholder 33"/>
          <p:cNvSpPr>
            <a:spLocks noGrp="1" noChangeAspect="1"/>
          </p:cNvSpPr>
          <p:nvPr>
            <p:ph type="pic" sz="quarter" idx="18"/>
          </p:nvPr>
        </p:nvSpPr>
        <p:spPr>
          <a:xfrm>
            <a:off x="6544309" y="1020195"/>
            <a:ext cx="4800601" cy="3200400"/>
          </a:xfrm>
          <a:solidFill>
            <a:schemeClr val="bg2"/>
          </a:solidFill>
          <a:ln w="38100">
            <a:solidFill>
              <a:schemeClr val="bg1"/>
            </a:solidFill>
          </a:ln>
        </p:spPr>
        <p:txBody>
          <a:bodyPr/>
          <a:lstStyle>
            <a:lvl1pPr marL="0" indent="0" algn="ctr">
              <a:buNone/>
              <a:defRPr/>
            </a:lvl1pPr>
          </a:lstStyle>
          <a:p>
            <a:r>
              <a:rPr lang="fr-FR" smtClean="0"/>
              <a:t>Cliquez sur l'icône pour ajouter une image</a:t>
            </a:r>
            <a:endParaRPr/>
          </a:p>
        </p:txBody>
      </p:sp>
      <p:sp>
        <p:nvSpPr>
          <p:cNvPr id="39" name="Text Placeholder 3"/>
          <p:cNvSpPr>
            <a:spLocks noGrp="1"/>
          </p:cNvSpPr>
          <p:nvPr>
            <p:ph type="body" sz="half" idx="2"/>
          </p:nvPr>
        </p:nvSpPr>
        <p:spPr>
          <a:xfrm>
            <a:off x="1052423" y="4648200"/>
            <a:ext cx="4368980" cy="129540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40" name="Text Placeholder 3"/>
          <p:cNvSpPr>
            <a:spLocks noGrp="1"/>
          </p:cNvSpPr>
          <p:nvPr>
            <p:ph type="body" sz="half" idx="19"/>
          </p:nvPr>
        </p:nvSpPr>
        <p:spPr>
          <a:xfrm>
            <a:off x="6742908" y="4648200"/>
            <a:ext cx="4368980" cy="129540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Tree>
    <p:extLst>
      <p:ext uri="{BB962C8B-B14F-4D97-AF65-F5344CB8AC3E}">
        <p14:creationId xmlns:p14="http://schemas.microsoft.com/office/powerpoint/2010/main" val="11682748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rois images avec légende">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fld id="{4CF99945-0A15-4715-AB6C-F5E56CF20F70}" type="datetimeFigureOut">
              <a:rPr lang="en-US"/>
              <a:pPr/>
              <a:t>9/22/2013</a:t>
            </a:fld>
            <a:endParaRPr/>
          </a:p>
        </p:txBody>
      </p:sp>
      <p:sp>
        <p:nvSpPr>
          <p:cNvPr id="7" name="Footer Placeholder 6"/>
          <p:cNvSpPr>
            <a:spLocks noGrp="1"/>
          </p:cNvSpPr>
          <p:nvPr>
            <p:ph type="ftr" sz="quarter" idx="11"/>
          </p:nvPr>
        </p:nvSpPr>
        <p:spPr/>
        <p:txBody>
          <a:bodyPr/>
          <a:lstStyle/>
          <a:p>
            <a:endParaRPr/>
          </a:p>
        </p:txBody>
      </p:sp>
      <p:sp>
        <p:nvSpPr>
          <p:cNvPr id="8" name="Slide Number Placeholder 7"/>
          <p:cNvSpPr>
            <a:spLocks noGrp="1"/>
          </p:cNvSpPr>
          <p:nvPr>
            <p:ph type="sldNum" sz="quarter" idx="12"/>
          </p:nvPr>
        </p:nvSpPr>
        <p:spPr/>
        <p:txBody>
          <a:bodyPr/>
          <a:lstStyle/>
          <a:p>
            <a:fld id="{022B156B-59AE-415F-B24B-8756D48BB977}" type="slidenum">
              <a:rPr/>
              <a:pPr/>
              <a:t>‹N°›</a:t>
            </a:fld>
            <a:endParaRPr/>
          </a:p>
        </p:txBody>
      </p:sp>
      <p:grpSp>
        <p:nvGrpSpPr>
          <p:cNvPr id="35" name="Group 34"/>
          <p:cNvGrpSpPr>
            <a:grpSpLocks noChangeAspect="1"/>
          </p:cNvGrpSpPr>
          <p:nvPr/>
        </p:nvGrpSpPr>
        <p:grpSpPr>
          <a:xfrm rot="5400000">
            <a:off x="4030971" y="647727"/>
            <a:ext cx="4116828" cy="3383280"/>
            <a:chOff x="895350" y="3313113"/>
            <a:chExt cx="3613151" cy="2790825"/>
          </a:xfrm>
          <a:solidFill>
            <a:schemeClr val="tx1">
              <a:lumMod val="50000"/>
            </a:schemeClr>
          </a:solidFill>
        </p:grpSpPr>
        <p:sp>
          <p:nvSpPr>
            <p:cNvPr id="38"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41"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42"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43"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44"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45"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46"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47"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48"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49"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50"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51"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grpSp>
      <p:grpSp>
        <p:nvGrpSpPr>
          <p:cNvPr id="52" name="Group 51"/>
          <p:cNvGrpSpPr>
            <a:grpSpLocks noChangeAspect="1"/>
          </p:cNvGrpSpPr>
          <p:nvPr/>
        </p:nvGrpSpPr>
        <p:grpSpPr>
          <a:xfrm rot="5400000">
            <a:off x="263071" y="1127733"/>
            <a:ext cx="4114800" cy="3381614"/>
            <a:chOff x="895350" y="3313113"/>
            <a:chExt cx="3613151" cy="2790825"/>
          </a:xfrm>
          <a:solidFill>
            <a:schemeClr val="tx1">
              <a:lumMod val="50000"/>
            </a:schemeClr>
          </a:solidFill>
        </p:grpSpPr>
        <p:sp>
          <p:nvSpPr>
            <p:cNvPr id="53"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54"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55"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56"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57"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58"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59"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60"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61"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62"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63"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64"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grpSp>
      <p:grpSp>
        <p:nvGrpSpPr>
          <p:cNvPr id="65" name="Group 64"/>
          <p:cNvGrpSpPr>
            <a:grpSpLocks noChangeAspect="1"/>
          </p:cNvGrpSpPr>
          <p:nvPr/>
        </p:nvGrpSpPr>
        <p:grpSpPr>
          <a:xfrm rot="5400000">
            <a:off x="7803905" y="1127738"/>
            <a:ext cx="4114800" cy="3381613"/>
            <a:chOff x="895350" y="3313113"/>
            <a:chExt cx="3613151" cy="2790825"/>
          </a:xfrm>
          <a:solidFill>
            <a:schemeClr val="tx1">
              <a:lumMod val="50000"/>
            </a:schemeClr>
          </a:solidFill>
        </p:grpSpPr>
        <p:sp>
          <p:nvSpPr>
            <p:cNvPr id="66"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67"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68"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69"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70"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71"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72"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73"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74"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75"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76"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77"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grpSp>
      <p:sp>
        <p:nvSpPr>
          <p:cNvPr id="78" name="Picture Placeholder 33"/>
          <p:cNvSpPr>
            <a:spLocks noGrp="1"/>
          </p:cNvSpPr>
          <p:nvPr>
            <p:ph type="pic" sz="quarter" idx="18"/>
          </p:nvPr>
        </p:nvSpPr>
        <p:spPr>
          <a:xfrm>
            <a:off x="4599885" y="533400"/>
            <a:ext cx="2971800" cy="3657600"/>
          </a:xfrm>
          <a:solidFill>
            <a:schemeClr val="bg2"/>
          </a:solidFill>
          <a:ln w="38100">
            <a:solidFill>
              <a:schemeClr val="bg1"/>
            </a:solidFill>
          </a:ln>
        </p:spPr>
        <p:txBody>
          <a:bodyPr/>
          <a:lstStyle>
            <a:lvl1pPr marL="0" indent="0" algn="ctr">
              <a:buNone/>
              <a:defRPr/>
            </a:lvl1pPr>
          </a:lstStyle>
          <a:p>
            <a:r>
              <a:rPr lang="fr-FR" smtClean="0"/>
              <a:t>Cliquez sur l'icône pour ajouter une image</a:t>
            </a:r>
            <a:endParaRPr/>
          </a:p>
        </p:txBody>
      </p:sp>
      <p:sp>
        <p:nvSpPr>
          <p:cNvPr id="79" name="Picture Placeholder 33"/>
          <p:cNvSpPr>
            <a:spLocks noGrp="1"/>
          </p:cNvSpPr>
          <p:nvPr>
            <p:ph type="pic" sz="quarter" idx="19"/>
          </p:nvPr>
        </p:nvSpPr>
        <p:spPr>
          <a:xfrm>
            <a:off x="834571" y="1013590"/>
            <a:ext cx="2971800" cy="3657600"/>
          </a:xfrm>
          <a:solidFill>
            <a:schemeClr val="bg2"/>
          </a:solidFill>
          <a:ln w="38100">
            <a:solidFill>
              <a:schemeClr val="bg1"/>
            </a:solidFill>
          </a:ln>
        </p:spPr>
        <p:txBody>
          <a:bodyPr/>
          <a:lstStyle>
            <a:lvl1pPr marL="0" indent="0" algn="ctr">
              <a:buNone/>
              <a:defRPr/>
            </a:lvl1pPr>
          </a:lstStyle>
          <a:p>
            <a:r>
              <a:rPr lang="fr-FR" smtClean="0"/>
              <a:t>Cliquez sur l'icône pour ajouter une image</a:t>
            </a:r>
            <a:endParaRPr/>
          </a:p>
        </p:txBody>
      </p:sp>
      <p:sp>
        <p:nvSpPr>
          <p:cNvPr id="80" name="Picture Placeholder 33"/>
          <p:cNvSpPr>
            <a:spLocks noGrp="1"/>
          </p:cNvSpPr>
          <p:nvPr>
            <p:ph type="pic" sz="quarter" idx="20"/>
          </p:nvPr>
        </p:nvSpPr>
        <p:spPr>
          <a:xfrm>
            <a:off x="8375405" y="1013591"/>
            <a:ext cx="2971800" cy="3657600"/>
          </a:xfrm>
          <a:solidFill>
            <a:schemeClr val="bg2"/>
          </a:solidFill>
          <a:ln w="38100">
            <a:solidFill>
              <a:schemeClr val="bg1"/>
            </a:solidFill>
          </a:ln>
        </p:spPr>
        <p:txBody>
          <a:bodyPr/>
          <a:lstStyle>
            <a:lvl1pPr marL="0" indent="0" algn="ctr">
              <a:buNone/>
              <a:defRPr/>
            </a:lvl1pPr>
          </a:lstStyle>
          <a:p>
            <a:r>
              <a:rPr lang="fr-FR" smtClean="0"/>
              <a:t>Cliquez sur l'icône pour ajouter une image</a:t>
            </a:r>
            <a:endParaRPr/>
          </a:p>
        </p:txBody>
      </p:sp>
      <p:sp>
        <p:nvSpPr>
          <p:cNvPr id="81" name="Text Placeholder 3"/>
          <p:cNvSpPr>
            <a:spLocks noGrp="1"/>
          </p:cNvSpPr>
          <p:nvPr>
            <p:ph type="body" sz="half" idx="2"/>
          </p:nvPr>
        </p:nvSpPr>
        <p:spPr>
          <a:xfrm>
            <a:off x="948871" y="5018002"/>
            <a:ext cx="2743200" cy="91440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82" name="Text Placeholder 3"/>
          <p:cNvSpPr>
            <a:spLocks noGrp="1"/>
          </p:cNvSpPr>
          <p:nvPr>
            <p:ph type="body" sz="half" idx="21"/>
          </p:nvPr>
        </p:nvSpPr>
        <p:spPr>
          <a:xfrm>
            <a:off x="4707208" y="4582378"/>
            <a:ext cx="2743200" cy="91440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83" name="Text Placeholder 3"/>
          <p:cNvSpPr>
            <a:spLocks noGrp="1"/>
          </p:cNvSpPr>
          <p:nvPr>
            <p:ph type="body" sz="half" idx="22"/>
          </p:nvPr>
        </p:nvSpPr>
        <p:spPr>
          <a:xfrm>
            <a:off x="8489705" y="5018002"/>
            <a:ext cx="2743200" cy="91440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Tree>
    <p:extLst>
      <p:ext uri="{BB962C8B-B14F-4D97-AF65-F5344CB8AC3E}">
        <p14:creationId xmlns:p14="http://schemas.microsoft.com/office/powerpoint/2010/main" val="1681935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5212" y="304800"/>
            <a:ext cx="10058402" cy="1219200"/>
          </a:xfrm>
          <a:prstGeom prst="rect">
            <a:avLst/>
          </a:prstGeom>
        </p:spPr>
        <p:txBody>
          <a:bodyPr vert="horz" lIns="91440" tIns="45720" rIns="91440" bIns="45720" rtlCol="0" anchor="b">
            <a:normAutofit/>
          </a:bodyPr>
          <a:lstStyle/>
          <a:p>
            <a:r>
              <a:rPr lang="fr-FR" smtClean="0"/>
              <a:t>Modifiez le style du titre</a:t>
            </a:r>
            <a:endParaRPr/>
          </a:p>
        </p:txBody>
      </p:sp>
      <p:sp>
        <p:nvSpPr>
          <p:cNvPr id="3" name="Text Placeholder 2"/>
          <p:cNvSpPr>
            <a:spLocks noGrp="1"/>
          </p:cNvSpPr>
          <p:nvPr>
            <p:ph type="body" idx="1"/>
          </p:nvPr>
        </p:nvSpPr>
        <p:spPr>
          <a:xfrm>
            <a:off x="1065214" y="1752600"/>
            <a:ext cx="10058400" cy="4229100"/>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Date Placeholder 3"/>
          <p:cNvSpPr>
            <a:spLocks noGrp="1"/>
          </p:cNvSpPr>
          <p:nvPr>
            <p:ph type="dt" sz="half" idx="2"/>
          </p:nvPr>
        </p:nvSpPr>
        <p:spPr>
          <a:xfrm>
            <a:off x="8075611" y="6019801"/>
            <a:ext cx="1396260" cy="228600"/>
          </a:xfrm>
          <a:prstGeom prst="rect">
            <a:avLst/>
          </a:prstGeom>
        </p:spPr>
        <p:txBody>
          <a:bodyPr vert="horz" lIns="91440" tIns="45720" rIns="91440" bIns="45720" rtlCol="0" anchor="ctr"/>
          <a:lstStyle>
            <a:lvl1pPr algn="l">
              <a:defRPr sz="1000">
                <a:solidFill>
                  <a:schemeClr val="tx1"/>
                </a:solidFill>
              </a:defRPr>
            </a:lvl1pPr>
          </a:lstStyle>
          <a:p>
            <a:fld id="{4CF99945-0A15-4715-AB6C-F5E56CF20F70}" type="datetimeFigureOut">
              <a:rPr lang="en-US"/>
              <a:pPr/>
              <a:t>9/22/2013</a:t>
            </a:fld>
            <a:endParaRPr/>
          </a:p>
        </p:txBody>
      </p:sp>
      <p:sp>
        <p:nvSpPr>
          <p:cNvPr id="5" name="Footer Placeholder 4"/>
          <p:cNvSpPr>
            <a:spLocks noGrp="1"/>
          </p:cNvSpPr>
          <p:nvPr>
            <p:ph type="ftr" sz="quarter" idx="3"/>
          </p:nvPr>
        </p:nvSpPr>
        <p:spPr>
          <a:xfrm>
            <a:off x="1979613" y="6019801"/>
            <a:ext cx="5943600" cy="228600"/>
          </a:xfrm>
          <a:prstGeom prst="rect">
            <a:avLst/>
          </a:prstGeom>
        </p:spPr>
        <p:txBody>
          <a:bodyPr vert="horz" lIns="91440" tIns="45720" rIns="91440" bIns="45720" rtlCol="0" anchor="ctr"/>
          <a:lstStyle>
            <a:lvl1pPr algn="l">
              <a:defRPr sz="1000">
                <a:solidFill>
                  <a:schemeClr val="tx1"/>
                </a:solidFill>
              </a:defRPr>
            </a:lvl1pPr>
          </a:lstStyle>
          <a:p>
            <a:endParaRPr/>
          </a:p>
        </p:txBody>
      </p:sp>
      <p:sp>
        <p:nvSpPr>
          <p:cNvPr id="6" name="Slide Number Placeholder 5"/>
          <p:cNvSpPr>
            <a:spLocks noGrp="1"/>
          </p:cNvSpPr>
          <p:nvPr>
            <p:ph type="sldNum" sz="quarter" idx="4"/>
          </p:nvPr>
        </p:nvSpPr>
        <p:spPr>
          <a:xfrm>
            <a:off x="1065213" y="6019801"/>
            <a:ext cx="762000" cy="228600"/>
          </a:xfrm>
          <a:prstGeom prst="rect">
            <a:avLst/>
          </a:prstGeom>
        </p:spPr>
        <p:txBody>
          <a:bodyPr vert="horz" lIns="91440" tIns="45720" rIns="91440" bIns="45720" rtlCol="0" anchor="ctr"/>
          <a:lstStyle>
            <a:lvl1pPr algn="l">
              <a:defRPr sz="1000">
                <a:solidFill>
                  <a:schemeClr val="tx1"/>
                </a:solidFill>
              </a:defRPr>
            </a:lvl1pPr>
          </a:lstStyle>
          <a:p>
            <a:fld id="{022B156B-59AE-415F-B24B-8756D48BB977}" type="slidenum">
              <a:rPr/>
              <a:pPr/>
              <a:t>‹N°›</a:t>
            </a:fld>
            <a:endParaRPr/>
          </a:p>
        </p:txBody>
      </p:sp>
    </p:spTree>
    <p:extLst>
      <p:ext uri="{BB962C8B-B14F-4D97-AF65-F5344CB8AC3E}">
        <p14:creationId xmlns:p14="http://schemas.microsoft.com/office/powerpoint/2010/main" val="13006304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61" r:id="rId9"/>
    <p:sldLayoutId id="2147483662" r:id="rId10"/>
    <p:sldLayoutId id="2147483656" r:id="rId11"/>
    <p:sldLayoutId id="2147483657" r:id="rId12"/>
    <p:sldLayoutId id="2147483658" r:id="rId13"/>
    <p:sldLayoutId id="2147483659" r:id="rId14"/>
  </p:sldLayoutIdLst>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xStyles>
    <p:titleStyle>
      <a:lvl1pPr algn="l" defTabSz="914400" rtl="0" eaLnBrk="1" latinLnBrk="0" hangingPunct="1">
        <a:lnSpc>
          <a:spcPct val="90000"/>
        </a:lnSpc>
        <a:spcBef>
          <a:spcPct val="0"/>
        </a:spcBef>
        <a:buNone/>
        <a:defRPr sz="3600" kern="1200">
          <a:solidFill>
            <a:schemeClr val="tx1">
              <a:lumMod val="50000"/>
            </a:schemeClr>
          </a:solidFill>
          <a:latin typeface="+mj-lt"/>
          <a:ea typeface="+mj-ea"/>
          <a:cs typeface="+mj-cs"/>
        </a:defRPr>
      </a:lvl1pPr>
    </p:titleStyle>
    <p:bodyStyle>
      <a:lvl1pPr marL="347472" indent="-347472" algn="l" defTabSz="914400" rtl="0" eaLnBrk="1" latinLnBrk="0" hangingPunct="1">
        <a:lnSpc>
          <a:spcPct val="100000"/>
        </a:lnSpc>
        <a:spcBef>
          <a:spcPts val="1800"/>
        </a:spcBef>
        <a:buFont typeface="Arial" panose="020B0604020202020204" pitchFamily="34" charset="0"/>
        <a:buChar char="•"/>
        <a:defRPr sz="2400" kern="1200">
          <a:solidFill>
            <a:schemeClr val="tx1"/>
          </a:solidFill>
          <a:latin typeface="+mn-lt"/>
          <a:ea typeface="+mn-ea"/>
          <a:cs typeface="+mn-cs"/>
        </a:defRPr>
      </a:lvl1pPr>
      <a:lvl2pPr marL="740664" indent="-283464" algn="l" defTabSz="914400" rtl="0" eaLnBrk="1" latinLnBrk="0" hangingPunct="1">
        <a:lnSpc>
          <a:spcPct val="100000"/>
        </a:lnSpc>
        <a:spcBef>
          <a:spcPts val="12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8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6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600"/>
        </a:spcBef>
        <a:buFont typeface="Arial" panose="020B0604020202020204" pitchFamily="34" charset="0"/>
        <a:buChar char="•"/>
        <a:defRPr sz="1600" kern="1200" baseline="0">
          <a:solidFill>
            <a:schemeClr val="tx1"/>
          </a:solidFill>
          <a:latin typeface="+mn-lt"/>
          <a:ea typeface="+mn-ea"/>
          <a:cs typeface="+mn-cs"/>
        </a:defRPr>
      </a:lvl8pPr>
      <a:lvl9pPr marL="3886200" indent="-228600" algn="l" defTabSz="914400" rtl="0" eaLnBrk="1" latinLnBrk="0" hangingPunct="1">
        <a:lnSpc>
          <a:spcPct val="90000"/>
        </a:lnSpc>
        <a:spcBef>
          <a:spcPts val="600"/>
        </a:spcBef>
        <a:buFont typeface="Arial" panose="020B0604020202020204" pitchFamily="34" charset="0"/>
        <a:buChar char="•"/>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840">
          <p15:clr>
            <a:srgbClr val="F26B43"/>
          </p15:clr>
        </p15:guide>
        <p15:guide id="2" orient="horz" pos="216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8.jpg"/><Relationship Id="rId5" Type="http://schemas.openxmlformats.org/officeDocument/2006/relationships/image" Target="../media/image7.WMF"/><Relationship Id="rId4" Type="http://schemas.openxmlformats.org/officeDocument/2006/relationships/image" Target="../media/image6.WMF"/></Relationships>
</file>

<file path=ppt/slides/_rels/slide3.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WMF"/></Relationships>
</file>

<file path=ppt/slides/_rels/slide4.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jpg"/><Relationship Id="rId7"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 Id="rId9" Type="http://schemas.openxmlformats.org/officeDocument/2006/relationships/image" Target="../media/image19.jpeg"/></Relationships>
</file>

<file path=ppt/slides/_rels/slide6.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tags" Target="../tags/tag3.xml"/><Relationship Id="rId7" Type="http://schemas.openxmlformats.org/officeDocument/2006/relationships/image" Target="../media/image20.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11.png"/><Relationship Id="rId5" Type="http://schemas.openxmlformats.org/officeDocument/2006/relationships/notesSlide" Target="../notesSlides/notesSlide5.xml"/><Relationship Id="rId4" Type="http://schemas.openxmlformats.org/officeDocument/2006/relationships/slideLayout" Target="../slideLayouts/slideLayout2.xml"/><Relationship Id="rId9" Type="http://schemas.openxmlformats.org/officeDocument/2006/relationships/image" Target="../media/image22.png"/></Relationships>
</file>

<file path=ppt/slides/_rels/slide7.xml.rels><?xml version="1.0" encoding="UTF-8" standalone="yes"?>
<Relationships xmlns="http://schemas.openxmlformats.org/package/2006/relationships"><Relationship Id="rId3" Type="http://schemas.openxmlformats.org/officeDocument/2006/relationships/image" Target="../media/image23.jpeg"/><Relationship Id="rId7"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jpg"/></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3037114" y="1752600"/>
            <a:ext cx="8086499" cy="1828800"/>
          </a:xfrm>
        </p:spPr>
        <p:txBody>
          <a:bodyPr>
            <a:normAutofit fontScale="90000"/>
          </a:bodyPr>
          <a:lstStyle/>
          <a:p>
            <a:r>
              <a:rPr lang="fr-FR" noProof="1" smtClean="0"/>
              <a:t>Comprendre les changements climatiques</a:t>
            </a:r>
            <a:endParaRPr lang="fr-FR" noProof="1"/>
          </a:p>
        </p:txBody>
      </p:sp>
      <p:sp>
        <p:nvSpPr>
          <p:cNvPr id="3" name="Sous-titre 2"/>
          <p:cNvSpPr>
            <a:spLocks noGrp="1"/>
          </p:cNvSpPr>
          <p:nvPr>
            <p:ph type="subTitle" idx="1"/>
          </p:nvPr>
        </p:nvSpPr>
        <p:spPr/>
        <p:txBody>
          <a:bodyPr>
            <a:normAutofit/>
          </a:bodyPr>
          <a:lstStyle/>
          <a:p>
            <a:r>
              <a:rPr lang="fr-FR" sz="3200" noProof="1" smtClean="0">
                <a:solidFill>
                  <a:schemeClr val="tx1">
                    <a:lumMod val="50000"/>
                  </a:schemeClr>
                </a:solidFill>
                <a:latin typeface="Calibri" panose="020F0502020204030204" pitchFamily="34" charset="0"/>
              </a:rPr>
              <a:t>Le capelan</a:t>
            </a:r>
          </a:p>
          <a:p>
            <a:endParaRPr lang="fr-FR" noProof="1"/>
          </a:p>
        </p:txBody>
      </p:sp>
    </p:spTree>
    <p:extLst>
      <p:ext uri="{BB962C8B-B14F-4D97-AF65-F5344CB8AC3E}">
        <p14:creationId xmlns:p14="http://schemas.microsoft.com/office/powerpoint/2010/main" val="853606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0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2"/>
          <p:cNvSpPr>
            <a:spLocks noGrp="1"/>
          </p:cNvSpPr>
          <p:nvPr>
            <p:ph type="title"/>
          </p:nvPr>
        </p:nvSpPr>
        <p:spPr/>
        <p:txBody>
          <a:bodyPr>
            <a:normAutofit/>
          </a:bodyPr>
          <a:lstStyle/>
          <a:p>
            <a:r>
              <a:rPr lang="fr-FR" sz="6000" noProof="1" smtClean="0"/>
              <a:t>Le capelan</a:t>
            </a:r>
            <a:endParaRPr lang="fr-FR" sz="6000" noProof="1"/>
          </a:p>
        </p:txBody>
      </p:sp>
      <p:sp>
        <p:nvSpPr>
          <p:cNvPr id="14" name="Espace réservé du contenu 13"/>
          <p:cNvSpPr>
            <a:spLocks noGrp="1"/>
          </p:cNvSpPr>
          <p:nvPr>
            <p:ph idx="1"/>
          </p:nvPr>
        </p:nvSpPr>
        <p:spPr/>
        <p:txBody>
          <a:bodyPr>
            <a:normAutofit/>
          </a:bodyPr>
          <a:lstStyle/>
          <a:p>
            <a:pPr marL="0" indent="0">
              <a:buClr>
                <a:srgbClr val="9A5315"/>
              </a:buClr>
              <a:buNone/>
            </a:pPr>
            <a:r>
              <a:rPr lang="fr-FR" noProof="1" smtClean="0">
                <a:solidFill>
                  <a:schemeClr val="tx1">
                    <a:lumMod val="50000"/>
                  </a:schemeClr>
                </a:solidFill>
                <a:latin typeface="Calibri" panose="020F0502020204030204" pitchFamily="34" charset="0"/>
              </a:rPr>
              <a:t>Qu’est-ce que le capelan ?</a:t>
            </a:r>
          </a:p>
          <a:p>
            <a:pPr>
              <a:buClr>
                <a:srgbClr val="9A5315"/>
              </a:buClr>
            </a:pPr>
            <a:endParaRPr lang="fr-FR" noProof="1" smtClean="0">
              <a:solidFill>
                <a:schemeClr val="tx1">
                  <a:lumMod val="50000"/>
                </a:schemeClr>
              </a:solidFill>
              <a:latin typeface="Calibri" panose="020F0502020204030204" pitchFamily="34" charset="0"/>
            </a:endParaRPr>
          </a:p>
          <a:p>
            <a:pPr marL="457200" lvl="1" indent="0">
              <a:buClr>
                <a:srgbClr val="9A5315"/>
              </a:buClr>
              <a:buNone/>
            </a:pPr>
            <a:endParaRPr lang="fr-FR" noProof="1">
              <a:solidFill>
                <a:schemeClr val="tx1">
                  <a:lumMod val="50000"/>
                </a:schemeClr>
              </a:solidFill>
              <a:latin typeface="Calibri" panose="020F0502020204030204" pitchFamily="34" charset="0"/>
            </a:endParaRPr>
          </a:p>
          <a:p>
            <a:pPr marL="457200" lvl="1" indent="0">
              <a:buClr>
                <a:srgbClr val="9A5315"/>
              </a:buClr>
              <a:buNone/>
            </a:pPr>
            <a:endParaRPr lang="fr-FR" noProof="1">
              <a:solidFill>
                <a:schemeClr val="tx1">
                  <a:lumMod val="50000"/>
                </a:schemeClr>
              </a:solidFill>
              <a:latin typeface="Calibri" panose="020F0502020204030204" pitchFamily="34" charset="0"/>
            </a:endParaRPr>
          </a:p>
        </p:txBody>
      </p:sp>
      <p:pic>
        <p:nvPicPr>
          <p:cNvPr id="3" name="Imag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95341" y="3539514"/>
            <a:ext cx="1807769" cy="653796"/>
          </a:xfrm>
          <a:prstGeom prst="rect">
            <a:avLst/>
          </a:prstGeom>
        </p:spPr>
      </p:pic>
      <p:pic>
        <p:nvPicPr>
          <p:cNvPr id="4" name="Imag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65212" y="3441652"/>
            <a:ext cx="1804657" cy="849517"/>
          </a:xfrm>
          <a:prstGeom prst="rect">
            <a:avLst/>
          </a:prstGeom>
        </p:spPr>
      </p:pic>
      <p:sp>
        <p:nvSpPr>
          <p:cNvPr id="9" name="ZoneTexte 8"/>
          <p:cNvSpPr txBox="1"/>
          <p:nvPr/>
        </p:nvSpPr>
        <p:spPr>
          <a:xfrm>
            <a:off x="5077994" y="4464428"/>
            <a:ext cx="1442461" cy="430887"/>
          </a:xfrm>
          <a:prstGeom prst="rect">
            <a:avLst/>
          </a:prstGeom>
          <a:noFill/>
        </p:spPr>
        <p:txBody>
          <a:bodyPr wrap="square" rtlCol="0">
            <a:spAutoFit/>
          </a:bodyPr>
          <a:lstStyle/>
          <a:p>
            <a:r>
              <a:rPr lang="fr-CA" sz="2200" dirty="0" smtClean="0">
                <a:solidFill>
                  <a:schemeClr val="tx1">
                    <a:lumMod val="50000"/>
                  </a:schemeClr>
                </a:solidFill>
                <a:latin typeface="Calibri" panose="020F0502020204030204" pitchFamily="34" charset="0"/>
              </a:rPr>
              <a:t>Un poisson</a:t>
            </a:r>
            <a:endParaRPr lang="fr-CA" sz="2200" dirty="0">
              <a:solidFill>
                <a:schemeClr val="tx1">
                  <a:lumMod val="50000"/>
                </a:schemeClr>
              </a:solidFill>
              <a:latin typeface="Calibri" panose="020F0502020204030204" pitchFamily="34" charset="0"/>
            </a:endParaRPr>
          </a:p>
        </p:txBody>
      </p:sp>
      <p:sp>
        <p:nvSpPr>
          <p:cNvPr id="12" name="ZoneTexte 11"/>
          <p:cNvSpPr txBox="1"/>
          <p:nvPr/>
        </p:nvSpPr>
        <p:spPr>
          <a:xfrm>
            <a:off x="8964702" y="4465166"/>
            <a:ext cx="1551698" cy="430887"/>
          </a:xfrm>
          <a:prstGeom prst="rect">
            <a:avLst/>
          </a:prstGeom>
          <a:noFill/>
        </p:spPr>
        <p:txBody>
          <a:bodyPr wrap="square" rtlCol="0">
            <a:spAutoFit/>
          </a:bodyPr>
          <a:lstStyle/>
          <a:p>
            <a:r>
              <a:rPr lang="fr-CA" sz="2200" dirty="0" smtClean="0">
                <a:solidFill>
                  <a:schemeClr val="tx1">
                    <a:lumMod val="50000"/>
                  </a:schemeClr>
                </a:solidFill>
                <a:latin typeface="Calibri" panose="020F0502020204030204" pitchFamily="34" charset="0"/>
              </a:rPr>
              <a:t>Un chapeau</a:t>
            </a:r>
            <a:endParaRPr lang="fr-CA" sz="2200" dirty="0">
              <a:solidFill>
                <a:schemeClr val="tx1">
                  <a:lumMod val="50000"/>
                </a:schemeClr>
              </a:solidFill>
              <a:latin typeface="Calibri" panose="020F0502020204030204" pitchFamily="34" charset="0"/>
            </a:endParaRPr>
          </a:p>
        </p:txBody>
      </p:sp>
      <p:sp>
        <p:nvSpPr>
          <p:cNvPr id="15" name="ZoneTexte 14"/>
          <p:cNvSpPr txBox="1"/>
          <p:nvPr/>
        </p:nvSpPr>
        <p:spPr>
          <a:xfrm>
            <a:off x="1301330" y="4464428"/>
            <a:ext cx="1332419" cy="430887"/>
          </a:xfrm>
          <a:prstGeom prst="rect">
            <a:avLst/>
          </a:prstGeom>
          <a:noFill/>
        </p:spPr>
        <p:txBody>
          <a:bodyPr wrap="square" rtlCol="0">
            <a:spAutoFit/>
          </a:bodyPr>
          <a:lstStyle/>
          <a:p>
            <a:r>
              <a:rPr lang="fr-CA" sz="2200" dirty="0" smtClean="0">
                <a:solidFill>
                  <a:schemeClr val="tx1">
                    <a:lumMod val="50000"/>
                  </a:schemeClr>
                </a:solidFill>
                <a:latin typeface="Calibri" panose="020F0502020204030204" pitchFamily="34" charset="0"/>
              </a:rPr>
              <a:t>Un oiseau</a:t>
            </a:r>
            <a:endParaRPr lang="fr-CA" sz="2200" dirty="0">
              <a:solidFill>
                <a:schemeClr val="tx1">
                  <a:lumMod val="50000"/>
                </a:schemeClr>
              </a:solidFill>
              <a:latin typeface="Calibri" panose="020F0502020204030204" pitchFamily="34" charset="0"/>
            </a:endParaRPr>
          </a:p>
        </p:txBody>
      </p:sp>
      <p:pic>
        <p:nvPicPr>
          <p:cNvPr id="2" name="Imag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964698" y="3274336"/>
            <a:ext cx="1836115" cy="1184148"/>
          </a:xfrm>
          <a:prstGeom prst="rect">
            <a:avLst/>
          </a:prstGeom>
        </p:spPr>
      </p:pic>
      <p:pic>
        <p:nvPicPr>
          <p:cNvPr id="11" name="Image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270406" y="2101825"/>
            <a:ext cx="5293754" cy="3529169"/>
          </a:xfrm>
          <a:prstGeom prst="rect">
            <a:avLst/>
          </a:prstGeom>
        </p:spPr>
      </p:pic>
    </p:spTree>
    <p:extLst>
      <p:ext uri="{BB962C8B-B14F-4D97-AF65-F5344CB8AC3E}">
        <p14:creationId xmlns:p14="http://schemas.microsoft.com/office/powerpoint/2010/main" val="30810741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750"/>
                                        <p:tgtEl>
                                          <p:spTgt spid="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1000"/>
                                        <p:tgtEl>
                                          <p:spTgt spid="15"/>
                                        </p:tgtEl>
                                      </p:cBhvr>
                                    </p:animEffect>
                                    <p:anim calcmode="lin" valueType="num">
                                      <p:cBhvr>
                                        <p:cTn id="18" dur="1000" fill="hold"/>
                                        <p:tgtEl>
                                          <p:spTgt spid="15"/>
                                        </p:tgtEl>
                                        <p:attrNameLst>
                                          <p:attrName>ppt_x</p:attrName>
                                        </p:attrNameLst>
                                      </p:cBhvr>
                                      <p:tavLst>
                                        <p:tav tm="0">
                                          <p:val>
                                            <p:strVal val="#ppt_x"/>
                                          </p:val>
                                        </p:tav>
                                        <p:tav tm="100000">
                                          <p:val>
                                            <p:strVal val="#ppt_x"/>
                                          </p:val>
                                        </p:tav>
                                      </p:tavLst>
                                    </p:anim>
                                    <p:anim calcmode="lin" valueType="num">
                                      <p:cBhvr>
                                        <p:cTn id="19" dur="1000" fill="hold"/>
                                        <p:tgtEl>
                                          <p:spTgt spid="15"/>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1000"/>
                                        <p:tgtEl>
                                          <p:spTgt spid="3"/>
                                        </p:tgtEl>
                                      </p:cBhvr>
                                    </p:animEffect>
                                    <p:anim calcmode="lin" valueType="num">
                                      <p:cBhvr>
                                        <p:cTn id="23" dur="1000" fill="hold"/>
                                        <p:tgtEl>
                                          <p:spTgt spid="3"/>
                                        </p:tgtEl>
                                        <p:attrNameLst>
                                          <p:attrName>ppt_x</p:attrName>
                                        </p:attrNameLst>
                                      </p:cBhvr>
                                      <p:tavLst>
                                        <p:tav tm="0">
                                          <p:val>
                                            <p:strVal val="#ppt_x"/>
                                          </p:val>
                                        </p:tav>
                                        <p:tav tm="100000">
                                          <p:val>
                                            <p:strVal val="#ppt_x"/>
                                          </p:val>
                                        </p:tav>
                                      </p:tavLst>
                                    </p:anim>
                                    <p:anim calcmode="lin" valueType="num">
                                      <p:cBhvr>
                                        <p:cTn id="24" dur="1000" fill="hold"/>
                                        <p:tgtEl>
                                          <p:spTgt spid="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000"/>
                                        <p:tgtEl>
                                          <p:spTgt spid="9"/>
                                        </p:tgtEl>
                                      </p:cBhvr>
                                    </p:animEffect>
                                    <p:anim calcmode="lin" valueType="num">
                                      <p:cBhvr>
                                        <p:cTn id="28" dur="1000" fill="hold"/>
                                        <p:tgtEl>
                                          <p:spTgt spid="9"/>
                                        </p:tgtEl>
                                        <p:attrNameLst>
                                          <p:attrName>ppt_x</p:attrName>
                                        </p:attrNameLst>
                                      </p:cBhvr>
                                      <p:tavLst>
                                        <p:tav tm="0">
                                          <p:val>
                                            <p:strVal val="#ppt_x"/>
                                          </p:val>
                                        </p:tav>
                                        <p:tav tm="100000">
                                          <p:val>
                                            <p:strVal val="#ppt_x"/>
                                          </p:val>
                                        </p:tav>
                                      </p:tavLst>
                                    </p:anim>
                                    <p:anim calcmode="lin" valueType="num">
                                      <p:cBhvr>
                                        <p:cTn id="29" dur="1000" fill="hold"/>
                                        <p:tgtEl>
                                          <p:spTgt spid="9"/>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fade">
                                      <p:cBhvr>
                                        <p:cTn id="32" dur="1000"/>
                                        <p:tgtEl>
                                          <p:spTgt spid="2"/>
                                        </p:tgtEl>
                                      </p:cBhvr>
                                    </p:animEffect>
                                    <p:anim calcmode="lin" valueType="num">
                                      <p:cBhvr>
                                        <p:cTn id="33" dur="1000" fill="hold"/>
                                        <p:tgtEl>
                                          <p:spTgt spid="2"/>
                                        </p:tgtEl>
                                        <p:attrNameLst>
                                          <p:attrName>ppt_x</p:attrName>
                                        </p:attrNameLst>
                                      </p:cBhvr>
                                      <p:tavLst>
                                        <p:tav tm="0">
                                          <p:val>
                                            <p:strVal val="#ppt_x"/>
                                          </p:val>
                                        </p:tav>
                                        <p:tav tm="100000">
                                          <p:val>
                                            <p:strVal val="#ppt_x"/>
                                          </p:val>
                                        </p:tav>
                                      </p:tavLst>
                                    </p:anim>
                                    <p:anim calcmode="lin" valueType="num">
                                      <p:cBhvr>
                                        <p:cTn id="34" dur="1000" fill="hold"/>
                                        <p:tgtEl>
                                          <p:spTgt spid="2"/>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1000"/>
                                        <p:tgtEl>
                                          <p:spTgt spid="12"/>
                                        </p:tgtEl>
                                      </p:cBhvr>
                                    </p:animEffect>
                                    <p:anim calcmode="lin" valueType="num">
                                      <p:cBhvr>
                                        <p:cTn id="38" dur="1000" fill="hold"/>
                                        <p:tgtEl>
                                          <p:spTgt spid="12"/>
                                        </p:tgtEl>
                                        <p:attrNameLst>
                                          <p:attrName>ppt_x</p:attrName>
                                        </p:attrNameLst>
                                      </p:cBhvr>
                                      <p:tavLst>
                                        <p:tav tm="0">
                                          <p:val>
                                            <p:strVal val="#ppt_x"/>
                                          </p:val>
                                        </p:tav>
                                        <p:tav tm="100000">
                                          <p:val>
                                            <p:strVal val="#ppt_x"/>
                                          </p:val>
                                        </p:tav>
                                      </p:tavLst>
                                    </p:anim>
                                    <p:anim calcmode="lin" valueType="num">
                                      <p:cBhvr>
                                        <p:cTn id="3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6" presetClass="emph" presetSubtype="0" repeatCount="3000" fill="hold" nodeType="clickEffect">
                                  <p:stCondLst>
                                    <p:cond delay="0"/>
                                  </p:stCondLst>
                                  <p:childTnLst>
                                    <p:animEffect transition="out" filter="fade">
                                      <p:cBhvr>
                                        <p:cTn id="43" dur="500" tmFilter="0, 0; .2, .5; .8, .5; 1, 0"/>
                                        <p:tgtEl>
                                          <p:spTgt spid="3"/>
                                        </p:tgtEl>
                                      </p:cBhvr>
                                    </p:animEffect>
                                    <p:animScale>
                                      <p:cBhvr>
                                        <p:cTn id="44" dur="250" autoRev="1" fill="hold"/>
                                        <p:tgtEl>
                                          <p:spTgt spid="3"/>
                                        </p:tgtEl>
                                      </p:cBhvr>
                                      <p:by x="105000" y="105000"/>
                                    </p:animScale>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nodeType="clickEffect">
                                  <p:stCondLst>
                                    <p:cond delay="0"/>
                                  </p:stCondLst>
                                  <p:childTnLst>
                                    <p:animEffect transition="out" filter="fade">
                                      <p:cBhvr>
                                        <p:cTn id="48" dur="500"/>
                                        <p:tgtEl>
                                          <p:spTgt spid="4"/>
                                        </p:tgtEl>
                                      </p:cBhvr>
                                    </p:animEffect>
                                    <p:set>
                                      <p:cBhvr>
                                        <p:cTn id="49" dur="1" fill="hold">
                                          <p:stCondLst>
                                            <p:cond delay="499"/>
                                          </p:stCondLst>
                                        </p:cTn>
                                        <p:tgtEl>
                                          <p:spTgt spid="4"/>
                                        </p:tgtEl>
                                        <p:attrNameLst>
                                          <p:attrName>style.visibility</p:attrName>
                                        </p:attrNameLst>
                                      </p:cBhvr>
                                      <p:to>
                                        <p:strVal val="hidden"/>
                                      </p:to>
                                    </p:set>
                                  </p:childTnLst>
                                </p:cTn>
                              </p:par>
                              <p:par>
                                <p:cTn id="50" presetID="10" presetClass="exit" presetSubtype="0" fill="hold" grpId="1" nodeType="withEffect">
                                  <p:stCondLst>
                                    <p:cond delay="0"/>
                                  </p:stCondLst>
                                  <p:childTnLst>
                                    <p:animEffect transition="out" filter="fade">
                                      <p:cBhvr>
                                        <p:cTn id="51" dur="500"/>
                                        <p:tgtEl>
                                          <p:spTgt spid="15"/>
                                        </p:tgtEl>
                                      </p:cBhvr>
                                    </p:animEffect>
                                    <p:set>
                                      <p:cBhvr>
                                        <p:cTn id="52" dur="1" fill="hold">
                                          <p:stCondLst>
                                            <p:cond delay="499"/>
                                          </p:stCondLst>
                                        </p:cTn>
                                        <p:tgtEl>
                                          <p:spTgt spid="15"/>
                                        </p:tgtEl>
                                        <p:attrNameLst>
                                          <p:attrName>style.visibility</p:attrName>
                                        </p:attrNameLst>
                                      </p:cBhvr>
                                      <p:to>
                                        <p:strVal val="hidden"/>
                                      </p:to>
                                    </p:set>
                                  </p:childTnLst>
                                </p:cTn>
                              </p:par>
                              <p:par>
                                <p:cTn id="53" presetID="10" presetClass="exit" presetSubtype="0" fill="hold" nodeType="withEffect">
                                  <p:stCondLst>
                                    <p:cond delay="0"/>
                                  </p:stCondLst>
                                  <p:childTnLst>
                                    <p:animEffect transition="out" filter="fade">
                                      <p:cBhvr>
                                        <p:cTn id="54" dur="500"/>
                                        <p:tgtEl>
                                          <p:spTgt spid="3"/>
                                        </p:tgtEl>
                                      </p:cBhvr>
                                    </p:animEffect>
                                    <p:set>
                                      <p:cBhvr>
                                        <p:cTn id="55" dur="1" fill="hold">
                                          <p:stCondLst>
                                            <p:cond delay="499"/>
                                          </p:stCondLst>
                                        </p:cTn>
                                        <p:tgtEl>
                                          <p:spTgt spid="3"/>
                                        </p:tgtEl>
                                        <p:attrNameLst>
                                          <p:attrName>style.visibility</p:attrName>
                                        </p:attrNameLst>
                                      </p:cBhvr>
                                      <p:to>
                                        <p:strVal val="hidden"/>
                                      </p:to>
                                    </p:set>
                                  </p:childTnLst>
                                </p:cTn>
                              </p:par>
                              <p:par>
                                <p:cTn id="56" presetID="10" presetClass="exit" presetSubtype="0" fill="hold" grpId="1" nodeType="withEffect">
                                  <p:stCondLst>
                                    <p:cond delay="0"/>
                                  </p:stCondLst>
                                  <p:childTnLst>
                                    <p:animEffect transition="out" filter="fade">
                                      <p:cBhvr>
                                        <p:cTn id="57" dur="500"/>
                                        <p:tgtEl>
                                          <p:spTgt spid="9"/>
                                        </p:tgtEl>
                                      </p:cBhvr>
                                    </p:animEffect>
                                    <p:set>
                                      <p:cBhvr>
                                        <p:cTn id="58" dur="1" fill="hold">
                                          <p:stCondLst>
                                            <p:cond delay="499"/>
                                          </p:stCondLst>
                                        </p:cTn>
                                        <p:tgtEl>
                                          <p:spTgt spid="9"/>
                                        </p:tgtEl>
                                        <p:attrNameLst>
                                          <p:attrName>style.visibility</p:attrName>
                                        </p:attrNameLst>
                                      </p:cBhvr>
                                      <p:to>
                                        <p:strVal val="hidden"/>
                                      </p:to>
                                    </p:set>
                                  </p:childTnLst>
                                </p:cTn>
                              </p:par>
                              <p:par>
                                <p:cTn id="59" presetID="10" presetClass="exit" presetSubtype="0" fill="hold" nodeType="withEffect">
                                  <p:stCondLst>
                                    <p:cond delay="0"/>
                                  </p:stCondLst>
                                  <p:childTnLst>
                                    <p:animEffect transition="out" filter="fade">
                                      <p:cBhvr>
                                        <p:cTn id="60" dur="500"/>
                                        <p:tgtEl>
                                          <p:spTgt spid="2"/>
                                        </p:tgtEl>
                                      </p:cBhvr>
                                    </p:animEffect>
                                    <p:set>
                                      <p:cBhvr>
                                        <p:cTn id="61" dur="1" fill="hold">
                                          <p:stCondLst>
                                            <p:cond delay="499"/>
                                          </p:stCondLst>
                                        </p:cTn>
                                        <p:tgtEl>
                                          <p:spTgt spid="2"/>
                                        </p:tgtEl>
                                        <p:attrNameLst>
                                          <p:attrName>style.visibility</p:attrName>
                                        </p:attrNameLst>
                                      </p:cBhvr>
                                      <p:to>
                                        <p:strVal val="hidden"/>
                                      </p:to>
                                    </p:set>
                                  </p:childTnLst>
                                </p:cTn>
                              </p:par>
                              <p:par>
                                <p:cTn id="62" presetID="10" presetClass="exit" presetSubtype="0" fill="hold" grpId="1" nodeType="withEffect">
                                  <p:stCondLst>
                                    <p:cond delay="0"/>
                                  </p:stCondLst>
                                  <p:childTnLst>
                                    <p:animEffect transition="out" filter="fade">
                                      <p:cBhvr>
                                        <p:cTn id="63" dur="500"/>
                                        <p:tgtEl>
                                          <p:spTgt spid="12"/>
                                        </p:tgtEl>
                                      </p:cBhvr>
                                    </p:animEffect>
                                    <p:set>
                                      <p:cBhvr>
                                        <p:cTn id="64" dur="1" fill="hold">
                                          <p:stCondLst>
                                            <p:cond delay="499"/>
                                          </p:stCondLst>
                                        </p:cTn>
                                        <p:tgtEl>
                                          <p:spTgt spid="12"/>
                                        </p:tgtEl>
                                        <p:attrNameLst>
                                          <p:attrName>style.visibility</p:attrName>
                                        </p:attrNameLst>
                                      </p:cBhvr>
                                      <p:to>
                                        <p:strVal val="hidden"/>
                                      </p:to>
                                    </p:set>
                                  </p:childTnLst>
                                </p:cTn>
                              </p:par>
                              <p:par>
                                <p:cTn id="65" presetID="53" presetClass="entr" presetSubtype="16" fill="hold" nodeType="withEffect">
                                  <p:stCondLst>
                                    <p:cond delay="0"/>
                                  </p:stCondLst>
                                  <p:childTnLst>
                                    <p:set>
                                      <p:cBhvr>
                                        <p:cTn id="66" dur="1" fill="hold">
                                          <p:stCondLst>
                                            <p:cond delay="0"/>
                                          </p:stCondLst>
                                        </p:cTn>
                                        <p:tgtEl>
                                          <p:spTgt spid="11"/>
                                        </p:tgtEl>
                                        <p:attrNameLst>
                                          <p:attrName>style.visibility</p:attrName>
                                        </p:attrNameLst>
                                      </p:cBhvr>
                                      <p:to>
                                        <p:strVal val="visible"/>
                                      </p:to>
                                    </p:set>
                                    <p:anim calcmode="lin" valueType="num">
                                      <p:cBhvr>
                                        <p:cTn id="67" dur="500" fill="hold"/>
                                        <p:tgtEl>
                                          <p:spTgt spid="11"/>
                                        </p:tgtEl>
                                        <p:attrNameLst>
                                          <p:attrName>ppt_w</p:attrName>
                                        </p:attrNameLst>
                                      </p:cBhvr>
                                      <p:tavLst>
                                        <p:tav tm="0">
                                          <p:val>
                                            <p:fltVal val="0"/>
                                          </p:val>
                                        </p:tav>
                                        <p:tav tm="100000">
                                          <p:val>
                                            <p:strVal val="#ppt_w"/>
                                          </p:val>
                                        </p:tav>
                                      </p:tavLst>
                                    </p:anim>
                                    <p:anim calcmode="lin" valueType="num">
                                      <p:cBhvr>
                                        <p:cTn id="68" dur="500" fill="hold"/>
                                        <p:tgtEl>
                                          <p:spTgt spid="11"/>
                                        </p:tgtEl>
                                        <p:attrNameLst>
                                          <p:attrName>ppt_h</p:attrName>
                                        </p:attrNameLst>
                                      </p:cBhvr>
                                      <p:tavLst>
                                        <p:tav tm="0">
                                          <p:val>
                                            <p:fltVal val="0"/>
                                          </p:val>
                                        </p:tav>
                                        <p:tav tm="100000">
                                          <p:val>
                                            <p:strVal val="#ppt_h"/>
                                          </p:val>
                                        </p:tav>
                                      </p:tavLst>
                                    </p:anim>
                                    <p:animEffect transition="in" filter="fade">
                                      <p:cBhvr>
                                        <p:cTn id="6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12" grpId="0"/>
      <p:bldP spid="12" grpId="1"/>
      <p:bldP spid="15" grpId="0"/>
      <p:bldP spid="15"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2"/>
          <p:cNvSpPr>
            <a:spLocks noGrp="1"/>
          </p:cNvSpPr>
          <p:nvPr>
            <p:ph type="title"/>
          </p:nvPr>
        </p:nvSpPr>
        <p:spPr/>
        <p:txBody>
          <a:bodyPr>
            <a:normAutofit/>
          </a:bodyPr>
          <a:lstStyle/>
          <a:p>
            <a:r>
              <a:rPr lang="fr-FR" sz="6000" noProof="1" smtClean="0"/>
              <a:t>Le capelan</a:t>
            </a:r>
            <a:endParaRPr lang="fr-FR" sz="6000" noProof="1"/>
          </a:p>
        </p:txBody>
      </p:sp>
      <p:sp>
        <p:nvSpPr>
          <p:cNvPr id="14" name="Espace réservé du contenu 13"/>
          <p:cNvSpPr>
            <a:spLocks noGrp="1"/>
          </p:cNvSpPr>
          <p:nvPr>
            <p:ph idx="1"/>
          </p:nvPr>
        </p:nvSpPr>
        <p:spPr/>
        <p:txBody>
          <a:bodyPr>
            <a:normAutofit/>
          </a:bodyPr>
          <a:lstStyle/>
          <a:p>
            <a:pPr marL="64008" indent="0">
              <a:buClr>
                <a:srgbClr val="9A5315"/>
              </a:buClr>
              <a:buNone/>
            </a:pPr>
            <a:endParaRPr lang="fr-FR" noProof="1" smtClean="0"/>
          </a:p>
          <a:p>
            <a:pPr marL="64008" indent="0">
              <a:buClr>
                <a:srgbClr val="9A5315"/>
              </a:buClr>
              <a:buNone/>
            </a:pPr>
            <a:endParaRPr lang="fr-FR" noProof="1"/>
          </a:p>
          <a:p>
            <a:pPr marL="406908" indent="-342900">
              <a:buClr>
                <a:srgbClr val="9A5315"/>
              </a:buClr>
            </a:pPr>
            <a:endParaRPr lang="fr-FR" noProof="1" smtClean="0">
              <a:solidFill>
                <a:schemeClr val="tx1">
                  <a:lumMod val="50000"/>
                </a:schemeClr>
              </a:solidFill>
            </a:endParaRPr>
          </a:p>
          <a:p>
            <a:pPr marL="406908" indent="-342900">
              <a:buClr>
                <a:srgbClr val="9A5315"/>
              </a:buClr>
            </a:pPr>
            <a:endParaRPr lang="fr-FR" noProof="1">
              <a:solidFill>
                <a:schemeClr val="tx1">
                  <a:lumMod val="50000"/>
                </a:schemeClr>
              </a:solidFill>
            </a:endParaRPr>
          </a:p>
          <a:p>
            <a:pPr marL="406908" indent="-342900">
              <a:buClr>
                <a:srgbClr val="9A5315"/>
              </a:buClr>
            </a:pPr>
            <a:endParaRPr lang="fr-FR" noProof="1" smtClean="0"/>
          </a:p>
        </p:txBody>
      </p:sp>
      <p:sp>
        <p:nvSpPr>
          <p:cNvPr id="7" name="ZoneTexte 6"/>
          <p:cNvSpPr txBox="1"/>
          <p:nvPr/>
        </p:nvSpPr>
        <p:spPr>
          <a:xfrm>
            <a:off x="1066582" y="3913304"/>
            <a:ext cx="1690255" cy="769441"/>
          </a:xfrm>
          <a:prstGeom prst="rect">
            <a:avLst/>
          </a:prstGeom>
          <a:noFill/>
        </p:spPr>
        <p:txBody>
          <a:bodyPr wrap="square" rtlCol="0">
            <a:spAutoFit/>
          </a:bodyPr>
          <a:lstStyle/>
          <a:p>
            <a:r>
              <a:rPr lang="fr-CA" sz="2200" dirty="0" smtClean="0">
                <a:solidFill>
                  <a:schemeClr val="tx1">
                    <a:lumMod val="50000"/>
                  </a:schemeClr>
                </a:solidFill>
                <a:latin typeface="Calibri" panose="020F0502020204030204" pitchFamily="34" charset="0"/>
              </a:rPr>
              <a:t>13 à 20 cm</a:t>
            </a:r>
          </a:p>
          <a:p>
            <a:endParaRPr lang="fr-CA" sz="2200" dirty="0">
              <a:solidFill>
                <a:schemeClr val="tx1">
                  <a:lumMod val="50000"/>
                </a:schemeClr>
              </a:solidFill>
              <a:latin typeface="Calibri" panose="020F0502020204030204" pitchFamily="34" charset="0"/>
            </a:endParaRPr>
          </a:p>
        </p:txBody>
      </p:sp>
      <p:sp>
        <p:nvSpPr>
          <p:cNvPr id="18" name="ZoneTexte 17"/>
          <p:cNvSpPr txBox="1"/>
          <p:nvPr/>
        </p:nvSpPr>
        <p:spPr>
          <a:xfrm>
            <a:off x="9327773" y="3071016"/>
            <a:ext cx="2385449" cy="1446550"/>
          </a:xfrm>
          <a:prstGeom prst="rect">
            <a:avLst/>
          </a:prstGeom>
          <a:noFill/>
        </p:spPr>
        <p:txBody>
          <a:bodyPr wrap="square" rtlCol="0">
            <a:spAutoFit/>
          </a:bodyPr>
          <a:lstStyle/>
          <a:p>
            <a:pPr algn="ctr"/>
            <a:r>
              <a:rPr lang="fr-CA" sz="2200" b="1" dirty="0">
                <a:solidFill>
                  <a:schemeClr val="tx1">
                    <a:lumMod val="50000"/>
                  </a:schemeClr>
                </a:solidFill>
                <a:latin typeface="Calibri" panose="020F0502020204030204" pitchFamily="34" charset="0"/>
              </a:rPr>
              <a:t>H</a:t>
            </a:r>
            <a:r>
              <a:rPr lang="fr-CA" sz="2200" b="1" dirty="0" smtClean="0">
                <a:solidFill>
                  <a:schemeClr val="tx1">
                    <a:lumMod val="50000"/>
                  </a:schemeClr>
                </a:solidFill>
                <a:latin typeface="Calibri" panose="020F0502020204030204" pitchFamily="34" charset="0"/>
              </a:rPr>
              <a:t>abitat</a:t>
            </a:r>
            <a:r>
              <a:rPr lang="fr-CA" sz="2200" dirty="0" smtClean="0">
                <a:solidFill>
                  <a:schemeClr val="tx1">
                    <a:lumMod val="50000"/>
                  </a:schemeClr>
                </a:solidFill>
                <a:latin typeface="Calibri" panose="020F0502020204030204" pitchFamily="34" charset="0"/>
              </a:rPr>
              <a:t> : </a:t>
            </a:r>
          </a:p>
          <a:p>
            <a:endParaRPr lang="fr-CA" sz="2200" dirty="0">
              <a:solidFill>
                <a:schemeClr val="tx1">
                  <a:lumMod val="50000"/>
                </a:schemeClr>
              </a:solidFill>
              <a:latin typeface="Calibri" panose="020F0502020204030204" pitchFamily="34" charset="0"/>
            </a:endParaRPr>
          </a:p>
          <a:p>
            <a:r>
              <a:rPr lang="fr-CA" sz="2200" dirty="0">
                <a:solidFill>
                  <a:schemeClr val="tx1">
                    <a:lumMod val="50000"/>
                  </a:schemeClr>
                </a:solidFill>
                <a:latin typeface="Calibri" panose="020F0502020204030204" pitchFamily="34" charset="0"/>
              </a:rPr>
              <a:t>L</a:t>
            </a:r>
            <a:r>
              <a:rPr lang="fr-CA" sz="2200" dirty="0" smtClean="0">
                <a:solidFill>
                  <a:schemeClr val="tx1">
                    <a:lumMod val="50000"/>
                  </a:schemeClr>
                </a:solidFill>
                <a:latin typeface="Calibri" panose="020F0502020204030204" pitchFamily="34" charset="0"/>
              </a:rPr>
              <a:t>es eaux froides (salées ou douces)</a:t>
            </a:r>
            <a:endParaRPr lang="fr-CA" sz="2200" dirty="0">
              <a:solidFill>
                <a:schemeClr val="tx1">
                  <a:lumMod val="50000"/>
                </a:schemeClr>
              </a:solidFill>
              <a:latin typeface="Calibri" panose="020F0502020204030204" pitchFamily="34" charset="0"/>
            </a:endParaRPr>
          </a:p>
        </p:txBody>
      </p:sp>
      <p:pic>
        <p:nvPicPr>
          <p:cNvPr id="3" name="Imag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0901005">
            <a:off x="997309" y="3266358"/>
            <a:ext cx="1828800" cy="532646"/>
          </a:xfrm>
          <a:prstGeom prst="rect">
            <a:avLst/>
          </a:prstGeom>
        </p:spPr>
      </p:pic>
      <p:sp>
        <p:nvSpPr>
          <p:cNvPr id="8" name="Espace réservé du contenu 13"/>
          <p:cNvSpPr txBox="1">
            <a:spLocks/>
          </p:cNvSpPr>
          <p:nvPr/>
        </p:nvSpPr>
        <p:spPr>
          <a:xfrm>
            <a:off x="1217614" y="1821874"/>
            <a:ext cx="10058400" cy="4229100"/>
          </a:xfrm>
          <a:prstGeom prst="rect">
            <a:avLst/>
          </a:prstGeom>
        </p:spPr>
        <p:txBody>
          <a:bodyPr vert="horz" lIns="91440" tIns="45720" rIns="91440" bIns="45720" rtlCol="0">
            <a:normAutofit/>
          </a:bodyPr>
          <a:lstStyle>
            <a:lvl1pPr marL="347472" indent="-347472" algn="l" defTabSz="914400" rtl="0" eaLnBrk="1" latinLnBrk="0" hangingPunct="1">
              <a:lnSpc>
                <a:spcPct val="100000"/>
              </a:lnSpc>
              <a:spcBef>
                <a:spcPts val="1800"/>
              </a:spcBef>
              <a:buFont typeface="Arial" panose="020B0604020202020204" pitchFamily="34" charset="0"/>
              <a:buChar char="•"/>
              <a:defRPr sz="2400" kern="1200">
                <a:solidFill>
                  <a:schemeClr val="tx1"/>
                </a:solidFill>
                <a:latin typeface="+mn-lt"/>
                <a:ea typeface="+mn-ea"/>
                <a:cs typeface="+mn-cs"/>
              </a:defRPr>
            </a:lvl1pPr>
            <a:lvl2pPr marL="740664" indent="-283464" algn="l" defTabSz="914400" rtl="0" eaLnBrk="1" latinLnBrk="0" hangingPunct="1">
              <a:lnSpc>
                <a:spcPct val="100000"/>
              </a:lnSpc>
              <a:spcBef>
                <a:spcPts val="12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8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6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600"/>
              </a:spcBef>
              <a:buFont typeface="Arial" panose="020B0604020202020204" pitchFamily="34" charset="0"/>
              <a:buChar char="•"/>
              <a:defRPr sz="1600" kern="1200" baseline="0">
                <a:solidFill>
                  <a:schemeClr val="tx1"/>
                </a:solidFill>
                <a:latin typeface="+mn-lt"/>
                <a:ea typeface="+mn-ea"/>
                <a:cs typeface="+mn-cs"/>
              </a:defRPr>
            </a:lvl8pPr>
            <a:lvl9pPr marL="3886200" indent="-228600" algn="l" defTabSz="914400" rtl="0" eaLnBrk="1" latinLnBrk="0" hangingPunct="1">
              <a:lnSpc>
                <a:spcPct val="90000"/>
              </a:lnSpc>
              <a:spcBef>
                <a:spcPts val="600"/>
              </a:spcBef>
              <a:buFont typeface="Arial" panose="020B0604020202020204" pitchFamily="34" charset="0"/>
              <a:buChar char="•"/>
              <a:defRPr sz="1600" kern="1200" baseline="0">
                <a:solidFill>
                  <a:schemeClr val="tx1"/>
                </a:solidFill>
                <a:latin typeface="+mn-lt"/>
                <a:ea typeface="+mn-ea"/>
                <a:cs typeface="+mn-cs"/>
              </a:defRPr>
            </a:lvl9pPr>
          </a:lstStyle>
          <a:p>
            <a:pPr marL="0" indent="0">
              <a:buClr>
                <a:srgbClr val="9A5315"/>
              </a:buClr>
              <a:buNone/>
            </a:pPr>
            <a:r>
              <a:rPr lang="fr-FR" noProof="1" smtClean="0">
                <a:solidFill>
                  <a:schemeClr val="tx1">
                    <a:lumMod val="50000"/>
                  </a:schemeClr>
                </a:solidFill>
                <a:latin typeface="Calibri" panose="020F0502020204030204" pitchFamily="34" charset="0"/>
              </a:rPr>
              <a:t>Le capelan :</a:t>
            </a:r>
          </a:p>
          <a:p>
            <a:pPr>
              <a:buClr>
                <a:srgbClr val="9A5315"/>
              </a:buClr>
            </a:pPr>
            <a:endParaRPr lang="fr-FR" noProof="1" smtClean="0"/>
          </a:p>
          <a:p>
            <a:pPr marL="457200" lvl="1" indent="0">
              <a:buClr>
                <a:srgbClr val="9A5315"/>
              </a:buClr>
              <a:buFont typeface="Arial" panose="020B0604020202020204" pitchFamily="34" charset="0"/>
              <a:buNone/>
            </a:pPr>
            <a:endParaRPr lang="fr-FR" noProof="1" smtClean="0"/>
          </a:p>
          <a:p>
            <a:pPr marL="457200" lvl="1" indent="0">
              <a:buClr>
                <a:srgbClr val="9A5315"/>
              </a:buClr>
              <a:buFont typeface="Arial" panose="020B0604020202020204" pitchFamily="34" charset="0"/>
              <a:buNone/>
            </a:pPr>
            <a:endParaRPr lang="fr-FR" noProof="1"/>
          </a:p>
        </p:txBody>
      </p:sp>
      <p:pic>
        <p:nvPicPr>
          <p:cNvPr id="9" name="Imag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65211" y="4691850"/>
            <a:ext cx="1830629" cy="1042416"/>
          </a:xfrm>
          <a:prstGeom prst="rect">
            <a:avLst/>
          </a:prstGeom>
        </p:spPr>
      </p:pic>
      <p:sp>
        <p:nvSpPr>
          <p:cNvPr id="4" name="ZoneTexte 3"/>
          <p:cNvSpPr txBox="1"/>
          <p:nvPr/>
        </p:nvSpPr>
        <p:spPr>
          <a:xfrm>
            <a:off x="1013788" y="5870837"/>
            <a:ext cx="1795841" cy="430887"/>
          </a:xfrm>
          <a:prstGeom prst="rect">
            <a:avLst/>
          </a:prstGeom>
          <a:noFill/>
        </p:spPr>
        <p:txBody>
          <a:bodyPr wrap="square" rtlCol="0">
            <a:spAutoFit/>
          </a:bodyPr>
          <a:lstStyle/>
          <a:p>
            <a:r>
              <a:rPr lang="fr-CA" sz="2200" dirty="0" smtClean="0">
                <a:solidFill>
                  <a:schemeClr val="tx1">
                    <a:lumMod val="50000"/>
                  </a:schemeClr>
                </a:solidFill>
                <a:latin typeface="Calibri" panose="020F0502020204030204" pitchFamily="34" charset="0"/>
              </a:rPr>
              <a:t>52 grammes</a:t>
            </a:r>
            <a:endParaRPr lang="fr-CA" sz="2200" dirty="0">
              <a:solidFill>
                <a:schemeClr val="tx1">
                  <a:lumMod val="50000"/>
                </a:schemeClr>
              </a:solidFill>
              <a:latin typeface="Calibri" panose="020F0502020204030204" pitchFamily="34" charset="0"/>
            </a:endParaRPr>
          </a:p>
        </p:txBody>
      </p:sp>
      <p:pic>
        <p:nvPicPr>
          <p:cNvPr id="11" name="Imag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43428" y="3223137"/>
            <a:ext cx="4006772" cy="896085"/>
          </a:xfrm>
          <a:prstGeom prst="rect">
            <a:avLst/>
          </a:prstGeom>
        </p:spPr>
      </p:pic>
    </p:spTree>
    <p:extLst>
      <p:ext uri="{BB962C8B-B14F-4D97-AF65-F5344CB8AC3E}">
        <p14:creationId xmlns:p14="http://schemas.microsoft.com/office/powerpoint/2010/main" val="20553645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75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left)">
                                      <p:cBhvr>
                                        <p:cTn id="17" dur="2000"/>
                                        <p:tgtEl>
                                          <p:spTgt spid="3"/>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200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500"/>
                                        <p:tgtEl>
                                          <p:spTgt spid="4"/>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fade">
                                      <p:cBhvr>
                                        <p:cTn id="3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8"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2"/>
          <p:cNvSpPr>
            <a:spLocks noGrp="1"/>
          </p:cNvSpPr>
          <p:nvPr>
            <p:ph type="title"/>
          </p:nvPr>
        </p:nvSpPr>
        <p:spPr/>
        <p:txBody>
          <a:bodyPr>
            <a:normAutofit/>
          </a:bodyPr>
          <a:lstStyle/>
          <a:p>
            <a:r>
              <a:rPr lang="fr-FR" sz="6000" noProof="1" smtClean="0"/>
              <a:t>Le capelan</a:t>
            </a:r>
            <a:endParaRPr lang="fr-FR" sz="6000" noProof="1"/>
          </a:p>
        </p:txBody>
      </p:sp>
      <p:sp>
        <p:nvSpPr>
          <p:cNvPr id="14" name="Espace réservé du contenu 13"/>
          <p:cNvSpPr>
            <a:spLocks noGrp="1"/>
          </p:cNvSpPr>
          <p:nvPr>
            <p:ph idx="1"/>
          </p:nvPr>
        </p:nvSpPr>
        <p:spPr/>
        <p:txBody>
          <a:bodyPr>
            <a:normAutofit/>
          </a:bodyPr>
          <a:lstStyle/>
          <a:p>
            <a:pPr marL="64008" indent="0">
              <a:buClr>
                <a:srgbClr val="9A5315"/>
              </a:buClr>
              <a:buNone/>
            </a:pPr>
            <a:r>
              <a:rPr lang="fr-FR" noProof="1" smtClean="0">
                <a:solidFill>
                  <a:schemeClr val="tx1">
                    <a:lumMod val="50000"/>
                  </a:schemeClr>
                </a:solidFill>
                <a:latin typeface="Calibri" panose="020F0502020204030204" pitchFamily="34" charset="0"/>
              </a:rPr>
              <a:t>Comportement alimentaire :</a:t>
            </a:r>
          </a:p>
          <a:p>
            <a:pPr marL="64008" indent="0">
              <a:buClr>
                <a:srgbClr val="9A5315"/>
              </a:buClr>
              <a:buNone/>
            </a:pPr>
            <a:endParaRPr lang="fr-FR" noProof="1" smtClean="0">
              <a:solidFill>
                <a:schemeClr val="tx1">
                  <a:lumMod val="50000"/>
                </a:schemeClr>
              </a:solidFill>
            </a:endParaRPr>
          </a:p>
          <a:p>
            <a:pPr marL="64008" indent="0">
              <a:buClr>
                <a:srgbClr val="9A5315"/>
              </a:buClr>
              <a:buNone/>
            </a:pPr>
            <a:endParaRPr lang="fr-FR" noProof="1"/>
          </a:p>
          <a:p>
            <a:pPr marL="406908" indent="-342900">
              <a:buClr>
                <a:srgbClr val="9A5315"/>
              </a:buClr>
            </a:pPr>
            <a:endParaRPr lang="fr-FR" noProof="1" smtClean="0">
              <a:solidFill>
                <a:schemeClr val="tx1">
                  <a:lumMod val="50000"/>
                </a:schemeClr>
              </a:solidFill>
            </a:endParaRPr>
          </a:p>
          <a:p>
            <a:pPr marL="406908" indent="-342900">
              <a:buClr>
                <a:srgbClr val="9A5315"/>
              </a:buClr>
            </a:pPr>
            <a:endParaRPr lang="fr-FR" noProof="1">
              <a:solidFill>
                <a:schemeClr val="tx1">
                  <a:lumMod val="50000"/>
                </a:schemeClr>
              </a:solidFill>
            </a:endParaRPr>
          </a:p>
          <a:p>
            <a:pPr marL="406908" indent="-342900">
              <a:buClr>
                <a:srgbClr val="9A5315"/>
              </a:buClr>
            </a:pPr>
            <a:endParaRPr lang="fr-FR" noProof="1" smtClean="0"/>
          </a:p>
        </p:txBody>
      </p:sp>
      <p:pic>
        <p:nvPicPr>
          <p:cNvPr id="4" name="Imag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91276" y="3402018"/>
            <a:ext cx="578942" cy="338709"/>
          </a:xfrm>
          <a:prstGeom prst="rect">
            <a:avLst/>
          </a:prstGeom>
        </p:spPr>
      </p:pic>
      <p:pic>
        <p:nvPicPr>
          <p:cNvPr id="10" name="Imag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11405" y="3539923"/>
            <a:ext cx="578942" cy="338709"/>
          </a:xfrm>
          <a:prstGeom prst="rect">
            <a:avLst/>
          </a:prstGeom>
        </p:spPr>
      </p:pic>
      <p:pic>
        <p:nvPicPr>
          <p:cNvPr id="11" name="Imag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59896" y="3350791"/>
            <a:ext cx="578942" cy="338709"/>
          </a:xfrm>
          <a:prstGeom prst="rect">
            <a:avLst/>
          </a:prstGeom>
        </p:spPr>
      </p:pic>
      <p:pic>
        <p:nvPicPr>
          <p:cNvPr id="12" name="Imag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79134" y="3662839"/>
            <a:ext cx="578942" cy="338709"/>
          </a:xfrm>
          <a:prstGeom prst="rect">
            <a:avLst/>
          </a:prstGeom>
        </p:spPr>
      </p:pic>
      <p:pic>
        <p:nvPicPr>
          <p:cNvPr id="15" name="Imag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37263" y="3648984"/>
            <a:ext cx="578942" cy="338709"/>
          </a:xfrm>
          <a:prstGeom prst="rect">
            <a:avLst/>
          </a:prstGeom>
        </p:spPr>
      </p:pic>
      <p:pic>
        <p:nvPicPr>
          <p:cNvPr id="16" name="Image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13632" y="3496991"/>
            <a:ext cx="578942" cy="338709"/>
          </a:xfrm>
          <a:prstGeom prst="rect">
            <a:avLst/>
          </a:prstGeom>
        </p:spPr>
      </p:pic>
      <p:pic>
        <p:nvPicPr>
          <p:cNvPr id="17" name="Image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91276" y="3195087"/>
            <a:ext cx="578942" cy="338709"/>
          </a:xfrm>
          <a:prstGeom prst="rect">
            <a:avLst/>
          </a:prstGeom>
        </p:spPr>
      </p:pic>
      <p:pic>
        <p:nvPicPr>
          <p:cNvPr id="19" name="Image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91276" y="3832193"/>
            <a:ext cx="578942" cy="338709"/>
          </a:xfrm>
          <a:prstGeom prst="rect">
            <a:avLst/>
          </a:prstGeom>
        </p:spPr>
      </p:pic>
      <p:pic>
        <p:nvPicPr>
          <p:cNvPr id="20" name="Image 1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23576" y="3846048"/>
            <a:ext cx="578942" cy="338709"/>
          </a:xfrm>
          <a:prstGeom prst="rect">
            <a:avLst/>
          </a:prstGeom>
        </p:spPr>
      </p:pic>
      <p:pic>
        <p:nvPicPr>
          <p:cNvPr id="21" name="Image 2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56434" y="3319640"/>
            <a:ext cx="578942" cy="338709"/>
          </a:xfrm>
          <a:prstGeom prst="rect">
            <a:avLst/>
          </a:prstGeom>
        </p:spPr>
      </p:pic>
      <p:pic>
        <p:nvPicPr>
          <p:cNvPr id="22" name="Image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76032" y="3154775"/>
            <a:ext cx="578942" cy="338709"/>
          </a:xfrm>
          <a:prstGeom prst="rect">
            <a:avLst/>
          </a:prstGeom>
        </p:spPr>
      </p:pic>
      <p:pic>
        <p:nvPicPr>
          <p:cNvPr id="23" name="Image 2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47990" y="3804250"/>
            <a:ext cx="578942" cy="338709"/>
          </a:xfrm>
          <a:prstGeom prst="rect">
            <a:avLst/>
          </a:prstGeom>
        </p:spPr>
      </p:pic>
      <p:pic>
        <p:nvPicPr>
          <p:cNvPr id="24" name="Image 2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19055" y="4025750"/>
            <a:ext cx="578942" cy="338709"/>
          </a:xfrm>
          <a:prstGeom prst="rect">
            <a:avLst/>
          </a:prstGeom>
        </p:spPr>
      </p:pic>
      <p:pic>
        <p:nvPicPr>
          <p:cNvPr id="25" name="Image 2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02518" y="3636671"/>
            <a:ext cx="578942" cy="338709"/>
          </a:xfrm>
          <a:prstGeom prst="rect">
            <a:avLst/>
          </a:prstGeom>
        </p:spPr>
      </p:pic>
      <p:pic>
        <p:nvPicPr>
          <p:cNvPr id="26" name="Image 2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58076" y="3389480"/>
            <a:ext cx="578942" cy="338709"/>
          </a:xfrm>
          <a:prstGeom prst="rect">
            <a:avLst/>
          </a:prstGeom>
        </p:spPr>
      </p:pic>
      <p:pic>
        <p:nvPicPr>
          <p:cNvPr id="27" name="Image 2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13977" y="3552002"/>
            <a:ext cx="578942" cy="338709"/>
          </a:xfrm>
          <a:prstGeom prst="rect">
            <a:avLst/>
          </a:prstGeom>
        </p:spPr>
      </p:pic>
      <p:sp>
        <p:nvSpPr>
          <p:cNvPr id="5" name="Flèche droite à entaille 4"/>
          <p:cNvSpPr/>
          <p:nvPr/>
        </p:nvSpPr>
        <p:spPr>
          <a:xfrm rot="10800000" flipH="1">
            <a:off x="5265198" y="3549731"/>
            <a:ext cx="1206932" cy="356915"/>
          </a:xfrm>
          <a:prstGeom prst="notchedRightArrow">
            <a:avLst/>
          </a:prstGeom>
          <a:solidFill>
            <a:schemeClr val="tx1">
              <a:lumMod val="50000"/>
            </a:schemeClr>
          </a:solidFill>
        </p:spPr>
        <p:style>
          <a:lnRef idx="0">
            <a:schemeClr val="dk1"/>
          </a:lnRef>
          <a:fillRef idx="3">
            <a:schemeClr val="dk1"/>
          </a:fillRef>
          <a:effectRef idx="3">
            <a:schemeClr val="dk1"/>
          </a:effectRef>
          <a:fontRef idx="minor">
            <a:schemeClr val="lt1"/>
          </a:fontRef>
        </p:style>
        <p:txBody>
          <a:bodyPr rtlCol="0" anchor="ctr"/>
          <a:lstStyle/>
          <a:p>
            <a:pPr algn="ctr"/>
            <a:endParaRPr lang="fr-CA">
              <a:solidFill>
                <a:schemeClr val="tx1">
                  <a:lumMod val="50000"/>
                </a:schemeClr>
              </a:solidFill>
            </a:endParaRPr>
          </a:p>
        </p:txBody>
      </p:sp>
      <p:pic>
        <p:nvPicPr>
          <p:cNvPr id="28" name="Image 2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03737" y="3260088"/>
            <a:ext cx="4006772" cy="896085"/>
          </a:xfrm>
          <a:prstGeom prst="rect">
            <a:avLst/>
          </a:prstGeom>
        </p:spPr>
      </p:pic>
    </p:spTree>
    <p:extLst>
      <p:ext uri="{BB962C8B-B14F-4D97-AF65-F5344CB8AC3E}">
        <p14:creationId xmlns:p14="http://schemas.microsoft.com/office/powerpoint/2010/main" val="25556434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2000" fill="hold"/>
                                        <p:tgtEl>
                                          <p:spTgt spid="28"/>
                                        </p:tgtEl>
                                        <p:attrNameLst>
                                          <p:attrName>ppt_x</p:attrName>
                                        </p:attrNameLst>
                                      </p:cBhvr>
                                      <p:tavLst>
                                        <p:tav tm="0">
                                          <p:val>
                                            <p:strVal val="1+#ppt_w/2"/>
                                          </p:val>
                                        </p:tav>
                                        <p:tav tm="100000">
                                          <p:val>
                                            <p:strVal val="#ppt_x"/>
                                          </p:val>
                                        </p:tav>
                                      </p:tavLst>
                                    </p:anim>
                                    <p:anim calcmode="lin" valueType="num">
                                      <p:cBhvr additive="base">
                                        <p:cTn id="8" dur="2000" fill="hold"/>
                                        <p:tgtEl>
                                          <p:spTgt spid="28"/>
                                        </p:tgtEl>
                                        <p:attrNameLst>
                                          <p:attrName>ppt_y</p:attrName>
                                        </p:attrNameLst>
                                      </p:cBhvr>
                                      <p:tavLst>
                                        <p:tav tm="0">
                                          <p:val>
                                            <p:strVal val="#ppt_y"/>
                                          </p:val>
                                        </p:tav>
                                        <p:tav tm="100000">
                                          <p:val>
                                            <p:strVal val="#ppt_y"/>
                                          </p:val>
                                        </p:tav>
                                      </p:tavLst>
                                    </p:anim>
                                  </p:childTnLst>
                                </p:cTn>
                              </p:par>
                              <p:par>
                                <p:cTn id="9" presetID="6" presetClass="entr" presetSubtype="32"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ircle(out)">
                                      <p:cBhvr>
                                        <p:cTn id="11" dur="2000"/>
                                        <p:tgtEl>
                                          <p:spTgt spid="4"/>
                                        </p:tgtEl>
                                      </p:cBhvr>
                                    </p:animEffect>
                                  </p:childTnLst>
                                </p:cTn>
                              </p:par>
                              <p:par>
                                <p:cTn id="12" presetID="6" presetClass="entr" presetSubtype="32" fill="hold" nodeType="with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circle(out)">
                                      <p:cBhvr>
                                        <p:cTn id="14" dur="2000"/>
                                        <p:tgtEl>
                                          <p:spTgt spid="10"/>
                                        </p:tgtEl>
                                      </p:cBhvr>
                                    </p:animEffect>
                                  </p:childTnLst>
                                </p:cTn>
                              </p:par>
                              <p:par>
                                <p:cTn id="15" presetID="6" presetClass="entr" presetSubtype="32"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circle(out)">
                                      <p:cBhvr>
                                        <p:cTn id="17" dur="2000"/>
                                        <p:tgtEl>
                                          <p:spTgt spid="11"/>
                                        </p:tgtEl>
                                      </p:cBhvr>
                                    </p:animEffect>
                                  </p:childTnLst>
                                </p:cTn>
                              </p:par>
                              <p:par>
                                <p:cTn id="18" presetID="6" presetClass="entr" presetSubtype="32" fill="hold" nodeType="with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circle(out)">
                                      <p:cBhvr>
                                        <p:cTn id="20" dur="2000"/>
                                        <p:tgtEl>
                                          <p:spTgt spid="12"/>
                                        </p:tgtEl>
                                      </p:cBhvr>
                                    </p:animEffect>
                                  </p:childTnLst>
                                </p:cTn>
                              </p:par>
                              <p:par>
                                <p:cTn id="21" presetID="6" presetClass="entr" presetSubtype="32"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circle(out)">
                                      <p:cBhvr>
                                        <p:cTn id="23" dur="2000"/>
                                        <p:tgtEl>
                                          <p:spTgt spid="15"/>
                                        </p:tgtEl>
                                      </p:cBhvr>
                                    </p:animEffect>
                                  </p:childTnLst>
                                </p:cTn>
                              </p:par>
                              <p:par>
                                <p:cTn id="24" presetID="6" presetClass="entr" presetSubtype="32" fill="hold" nodeType="with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circle(out)">
                                      <p:cBhvr>
                                        <p:cTn id="26" dur="2000"/>
                                        <p:tgtEl>
                                          <p:spTgt spid="16"/>
                                        </p:tgtEl>
                                      </p:cBhvr>
                                    </p:animEffect>
                                  </p:childTnLst>
                                </p:cTn>
                              </p:par>
                              <p:par>
                                <p:cTn id="27" presetID="6" presetClass="entr" presetSubtype="32" fill="hold" nodeType="with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circle(out)">
                                      <p:cBhvr>
                                        <p:cTn id="29" dur="2000"/>
                                        <p:tgtEl>
                                          <p:spTgt spid="17"/>
                                        </p:tgtEl>
                                      </p:cBhvr>
                                    </p:animEffect>
                                  </p:childTnLst>
                                </p:cTn>
                              </p:par>
                              <p:par>
                                <p:cTn id="30" presetID="6" presetClass="entr" presetSubtype="32" fill="hold" nodeType="with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circle(out)">
                                      <p:cBhvr>
                                        <p:cTn id="32" dur="2000"/>
                                        <p:tgtEl>
                                          <p:spTgt spid="19"/>
                                        </p:tgtEl>
                                      </p:cBhvr>
                                    </p:animEffect>
                                  </p:childTnLst>
                                </p:cTn>
                              </p:par>
                              <p:par>
                                <p:cTn id="33" presetID="6" presetClass="entr" presetSubtype="32" fill="hold"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circle(out)">
                                      <p:cBhvr>
                                        <p:cTn id="35" dur="2000"/>
                                        <p:tgtEl>
                                          <p:spTgt spid="20"/>
                                        </p:tgtEl>
                                      </p:cBhvr>
                                    </p:animEffect>
                                  </p:childTnLst>
                                </p:cTn>
                              </p:par>
                              <p:par>
                                <p:cTn id="36" presetID="6" presetClass="entr" presetSubtype="32" fill="hold" nodeType="with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circle(out)">
                                      <p:cBhvr>
                                        <p:cTn id="38" dur="2000"/>
                                        <p:tgtEl>
                                          <p:spTgt spid="21"/>
                                        </p:tgtEl>
                                      </p:cBhvr>
                                    </p:animEffect>
                                  </p:childTnLst>
                                </p:cTn>
                              </p:par>
                              <p:par>
                                <p:cTn id="39" presetID="6" presetClass="entr" presetSubtype="32" fill="hold" nodeType="with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circle(out)">
                                      <p:cBhvr>
                                        <p:cTn id="41" dur="2000"/>
                                        <p:tgtEl>
                                          <p:spTgt spid="22"/>
                                        </p:tgtEl>
                                      </p:cBhvr>
                                    </p:animEffect>
                                  </p:childTnLst>
                                </p:cTn>
                              </p:par>
                              <p:par>
                                <p:cTn id="42" presetID="6" presetClass="entr" presetSubtype="32" fill="hold" nodeType="with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circle(out)">
                                      <p:cBhvr>
                                        <p:cTn id="44" dur="2000"/>
                                        <p:tgtEl>
                                          <p:spTgt spid="23"/>
                                        </p:tgtEl>
                                      </p:cBhvr>
                                    </p:animEffect>
                                  </p:childTnLst>
                                </p:cTn>
                              </p:par>
                              <p:par>
                                <p:cTn id="45" presetID="6" presetClass="entr" presetSubtype="32" fill="hold" nodeType="with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circle(out)">
                                      <p:cBhvr>
                                        <p:cTn id="47" dur="2000"/>
                                        <p:tgtEl>
                                          <p:spTgt spid="24"/>
                                        </p:tgtEl>
                                      </p:cBhvr>
                                    </p:animEffect>
                                  </p:childTnLst>
                                </p:cTn>
                              </p:par>
                              <p:par>
                                <p:cTn id="48" presetID="6" presetClass="entr" presetSubtype="32" fill="hold" nodeType="with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circle(out)">
                                      <p:cBhvr>
                                        <p:cTn id="50" dur="2000"/>
                                        <p:tgtEl>
                                          <p:spTgt spid="25"/>
                                        </p:tgtEl>
                                      </p:cBhvr>
                                    </p:animEffect>
                                  </p:childTnLst>
                                </p:cTn>
                              </p:par>
                              <p:par>
                                <p:cTn id="51" presetID="6" presetClass="entr" presetSubtype="32" fill="hold" nodeType="with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circle(out)">
                                      <p:cBhvr>
                                        <p:cTn id="53" dur="2000"/>
                                        <p:tgtEl>
                                          <p:spTgt spid="26"/>
                                        </p:tgtEl>
                                      </p:cBhvr>
                                    </p:animEffect>
                                  </p:childTnLst>
                                </p:cTn>
                              </p:par>
                              <p:par>
                                <p:cTn id="54" presetID="6" presetClass="entr" presetSubtype="32" fill="hold" nodeType="with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circle(out)">
                                      <p:cBhvr>
                                        <p:cTn id="56" dur="2000"/>
                                        <p:tgtEl>
                                          <p:spTgt spid="27"/>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2" fill="hold" grpId="0" nodeType="clickEffect">
                                  <p:stCondLst>
                                    <p:cond delay="0"/>
                                  </p:stCondLst>
                                  <p:childTnLst>
                                    <p:set>
                                      <p:cBhvr>
                                        <p:cTn id="60" dur="1" fill="hold">
                                          <p:stCondLst>
                                            <p:cond delay="0"/>
                                          </p:stCondLst>
                                        </p:cTn>
                                        <p:tgtEl>
                                          <p:spTgt spid="5"/>
                                        </p:tgtEl>
                                        <p:attrNameLst>
                                          <p:attrName>style.visibility</p:attrName>
                                        </p:attrNameLst>
                                      </p:cBhvr>
                                      <p:to>
                                        <p:strVal val="visible"/>
                                      </p:to>
                                    </p:set>
                                    <p:animEffect transition="in" filter="wipe(right)">
                                      <p:cBhvr>
                                        <p:cTn id="6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2"/>
          <p:cNvSpPr>
            <a:spLocks noGrp="1"/>
          </p:cNvSpPr>
          <p:nvPr>
            <p:ph type="title"/>
          </p:nvPr>
        </p:nvSpPr>
        <p:spPr>
          <a:xfrm>
            <a:off x="1065212" y="290945"/>
            <a:ext cx="10058402" cy="1219200"/>
          </a:xfrm>
        </p:spPr>
        <p:txBody>
          <a:bodyPr>
            <a:normAutofit/>
          </a:bodyPr>
          <a:lstStyle/>
          <a:p>
            <a:r>
              <a:rPr lang="fr-FR" sz="6000" noProof="1" smtClean="0"/>
              <a:t>Le capelan</a:t>
            </a:r>
            <a:endParaRPr lang="fr-FR" sz="6000" noProof="1"/>
          </a:p>
        </p:txBody>
      </p:sp>
      <p:pic>
        <p:nvPicPr>
          <p:cNvPr id="2" name="Imag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63636" y="1524000"/>
            <a:ext cx="6578466" cy="5083360"/>
          </a:xfrm>
          <a:prstGeom prst="rect">
            <a:avLst/>
          </a:prstGeom>
        </p:spPr>
      </p:pic>
      <p:pic>
        <p:nvPicPr>
          <p:cNvPr id="5" name="Imag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69763" y="1721419"/>
            <a:ext cx="757735" cy="757735"/>
          </a:xfrm>
          <a:prstGeom prst="rect">
            <a:avLst/>
          </a:prstGeom>
        </p:spPr>
      </p:pic>
      <p:pic>
        <p:nvPicPr>
          <p:cNvPr id="6" name="Imag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905110" y="2033053"/>
            <a:ext cx="643520" cy="643520"/>
          </a:xfrm>
          <a:prstGeom prst="rect">
            <a:avLst/>
          </a:prstGeom>
        </p:spPr>
      </p:pic>
      <p:pic>
        <p:nvPicPr>
          <p:cNvPr id="7" name="Image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316610" y="4233346"/>
            <a:ext cx="910260" cy="203572"/>
          </a:xfrm>
          <a:prstGeom prst="rect">
            <a:avLst/>
          </a:prstGeom>
        </p:spPr>
      </p:pic>
      <p:cxnSp>
        <p:nvCxnSpPr>
          <p:cNvPr id="4" name="Connecteur droit avec flèche 3"/>
          <p:cNvCxnSpPr/>
          <p:nvPr/>
        </p:nvCxnSpPr>
        <p:spPr>
          <a:xfrm>
            <a:off x="9548630" y="3796145"/>
            <a:ext cx="0" cy="1524000"/>
          </a:xfrm>
          <a:prstGeom prst="straightConnector1">
            <a:avLst/>
          </a:prstGeom>
          <a:ln>
            <a:solidFill>
              <a:schemeClr val="tx2"/>
            </a:solidFill>
            <a:headEnd type="triangle"/>
            <a:tailEnd type="triangle"/>
          </a:ln>
        </p:spPr>
        <p:style>
          <a:lnRef idx="3">
            <a:schemeClr val="dk1"/>
          </a:lnRef>
          <a:fillRef idx="0">
            <a:schemeClr val="dk1"/>
          </a:fillRef>
          <a:effectRef idx="2">
            <a:schemeClr val="dk1"/>
          </a:effectRef>
          <a:fontRef idx="minor">
            <a:schemeClr val="tx1"/>
          </a:fontRef>
        </p:style>
      </p:cxnSp>
      <p:pic>
        <p:nvPicPr>
          <p:cNvPr id="10" name="Image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264885" y="4610054"/>
            <a:ext cx="904878" cy="202368"/>
          </a:xfrm>
          <a:prstGeom prst="rect">
            <a:avLst/>
          </a:prstGeom>
        </p:spPr>
      </p:pic>
      <p:pic>
        <p:nvPicPr>
          <p:cNvPr id="11" name="Image 1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501014" y="4397855"/>
            <a:ext cx="1065423" cy="238273"/>
          </a:xfrm>
          <a:prstGeom prst="rect">
            <a:avLst/>
          </a:prstGeom>
        </p:spPr>
      </p:pic>
      <p:sp>
        <p:nvSpPr>
          <p:cNvPr id="8" name="ZoneTexte 7"/>
          <p:cNvSpPr txBox="1"/>
          <p:nvPr/>
        </p:nvSpPr>
        <p:spPr>
          <a:xfrm>
            <a:off x="9519910" y="4360007"/>
            <a:ext cx="1537855" cy="430887"/>
          </a:xfrm>
          <a:prstGeom prst="rect">
            <a:avLst/>
          </a:prstGeom>
          <a:noFill/>
        </p:spPr>
        <p:txBody>
          <a:bodyPr wrap="square" rtlCol="0">
            <a:spAutoFit/>
          </a:bodyPr>
          <a:lstStyle/>
          <a:p>
            <a:r>
              <a:rPr lang="fr-CA" sz="2200" dirty="0" smtClean="0">
                <a:solidFill>
                  <a:schemeClr val="tx1">
                    <a:lumMod val="50000"/>
                  </a:schemeClr>
                </a:solidFill>
                <a:latin typeface="Calibri" panose="020F0502020204030204" pitchFamily="34" charset="0"/>
              </a:rPr>
              <a:t>20-725 m</a:t>
            </a:r>
            <a:endParaRPr lang="fr-CA" sz="2200" dirty="0">
              <a:solidFill>
                <a:schemeClr val="tx1">
                  <a:lumMod val="50000"/>
                </a:schemeClr>
              </a:solidFill>
              <a:latin typeface="Calibri" panose="020F0502020204030204" pitchFamily="34" charset="0"/>
            </a:endParaRPr>
          </a:p>
        </p:txBody>
      </p:sp>
      <p:sp>
        <p:nvSpPr>
          <p:cNvPr id="9" name="ZoneTexte 8"/>
          <p:cNvSpPr txBox="1"/>
          <p:nvPr/>
        </p:nvSpPr>
        <p:spPr>
          <a:xfrm>
            <a:off x="6004723" y="1848387"/>
            <a:ext cx="1496291" cy="430887"/>
          </a:xfrm>
          <a:prstGeom prst="rect">
            <a:avLst/>
          </a:prstGeom>
          <a:noFill/>
        </p:spPr>
        <p:txBody>
          <a:bodyPr wrap="square" rtlCol="0">
            <a:spAutoFit/>
          </a:bodyPr>
          <a:lstStyle/>
          <a:p>
            <a:r>
              <a:rPr lang="fr-CA" sz="2200" dirty="0" smtClean="0">
                <a:solidFill>
                  <a:schemeClr val="tx1">
                    <a:lumMod val="50000"/>
                  </a:schemeClr>
                </a:solidFill>
                <a:latin typeface="Calibri" panose="020F0502020204030204" pitchFamily="34" charset="0"/>
              </a:rPr>
              <a:t>Mai - Juin</a:t>
            </a:r>
            <a:endParaRPr lang="fr-CA" sz="2200" dirty="0">
              <a:solidFill>
                <a:schemeClr val="tx1">
                  <a:lumMod val="50000"/>
                </a:schemeClr>
              </a:solidFill>
              <a:latin typeface="Calibri" panose="020F0502020204030204" pitchFamily="34" charset="0"/>
            </a:endParaRPr>
          </a:p>
        </p:txBody>
      </p:sp>
      <p:pic>
        <p:nvPicPr>
          <p:cNvPr id="12" name="Image 1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036866" y="1510145"/>
            <a:ext cx="4976723" cy="3732542"/>
          </a:xfrm>
          <a:prstGeom prst="rect">
            <a:avLst/>
          </a:prstGeom>
        </p:spPr>
      </p:pic>
      <p:sp>
        <p:nvSpPr>
          <p:cNvPr id="14" name="Espace réservé du contenu 13"/>
          <p:cNvSpPr>
            <a:spLocks noGrp="1"/>
          </p:cNvSpPr>
          <p:nvPr>
            <p:ph idx="1"/>
          </p:nvPr>
        </p:nvSpPr>
        <p:spPr>
          <a:xfrm>
            <a:off x="1065214" y="1752600"/>
            <a:ext cx="10058400" cy="4229100"/>
          </a:xfrm>
        </p:spPr>
        <p:txBody>
          <a:bodyPr>
            <a:normAutofit/>
          </a:bodyPr>
          <a:lstStyle/>
          <a:p>
            <a:pPr marL="64008" indent="0">
              <a:buClr>
                <a:srgbClr val="9A5315"/>
              </a:buClr>
              <a:buNone/>
            </a:pPr>
            <a:r>
              <a:rPr lang="fr-FR" noProof="1" smtClean="0">
                <a:solidFill>
                  <a:schemeClr val="tx1">
                    <a:lumMod val="50000"/>
                  </a:schemeClr>
                </a:solidFill>
                <a:latin typeface="Calibri" panose="020F0502020204030204" pitchFamily="34" charset="0"/>
              </a:rPr>
              <a:t>Habitat et comportement :</a:t>
            </a:r>
          </a:p>
          <a:p>
            <a:pPr marL="64008" indent="0">
              <a:buClr>
                <a:srgbClr val="9A5315"/>
              </a:buClr>
              <a:buNone/>
            </a:pPr>
            <a:endParaRPr lang="fr-FR" noProof="1" smtClean="0">
              <a:solidFill>
                <a:schemeClr val="tx1">
                  <a:lumMod val="50000"/>
                </a:schemeClr>
              </a:solidFill>
              <a:latin typeface="Calibri" panose="020F0502020204030204" pitchFamily="34" charset="0"/>
            </a:endParaRPr>
          </a:p>
          <a:p>
            <a:pPr marL="64008" indent="0">
              <a:buClr>
                <a:srgbClr val="9A5315"/>
              </a:buClr>
              <a:buNone/>
            </a:pPr>
            <a:endParaRPr lang="fr-FR" noProof="1">
              <a:latin typeface="Calibri" panose="020F0502020204030204" pitchFamily="34" charset="0"/>
            </a:endParaRPr>
          </a:p>
          <a:p>
            <a:pPr marL="406908" indent="-342900">
              <a:buClr>
                <a:srgbClr val="9A5315"/>
              </a:buClr>
            </a:pPr>
            <a:endParaRPr lang="fr-FR" noProof="1" smtClean="0">
              <a:solidFill>
                <a:schemeClr val="tx1">
                  <a:lumMod val="50000"/>
                </a:schemeClr>
              </a:solidFill>
              <a:latin typeface="Calibri" panose="020F0502020204030204" pitchFamily="34" charset="0"/>
            </a:endParaRPr>
          </a:p>
          <a:p>
            <a:pPr marL="406908" indent="-342900">
              <a:buClr>
                <a:srgbClr val="9A5315"/>
              </a:buClr>
            </a:pPr>
            <a:endParaRPr lang="fr-FR" noProof="1">
              <a:solidFill>
                <a:schemeClr val="tx1">
                  <a:lumMod val="50000"/>
                </a:schemeClr>
              </a:solidFill>
              <a:latin typeface="Calibri" panose="020F0502020204030204" pitchFamily="34" charset="0"/>
            </a:endParaRPr>
          </a:p>
          <a:p>
            <a:pPr marL="406908" indent="-342900">
              <a:buClr>
                <a:srgbClr val="9A5315"/>
              </a:buClr>
            </a:pPr>
            <a:endParaRPr lang="fr-FR" noProof="1" smtClean="0">
              <a:latin typeface="Calibri" panose="020F0502020204030204" pitchFamily="34" charset="0"/>
            </a:endParaRPr>
          </a:p>
        </p:txBody>
      </p:sp>
    </p:spTree>
    <p:extLst>
      <p:ext uri="{BB962C8B-B14F-4D97-AF65-F5344CB8AC3E}">
        <p14:creationId xmlns:p14="http://schemas.microsoft.com/office/powerpoint/2010/main" val="8498559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500"/>
                                        <p:tgtEl>
                                          <p:spTgt spid="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par>
                                <p:cTn id="13" presetID="10" presetClass="exit" presetSubtype="0" fill="hold" grpId="0" nodeType="withEffect">
                                  <p:stCondLst>
                                    <p:cond delay="0"/>
                                  </p:stCondLst>
                                  <p:childTnLst>
                                    <p:animEffect transition="out" filter="fade">
                                      <p:cBhvr>
                                        <p:cTn id="14" dur="500"/>
                                        <p:tgtEl>
                                          <p:spTgt spid="14">
                                            <p:txEl>
                                              <p:pRg st="0" end="0"/>
                                            </p:txEl>
                                          </p:spTgt>
                                        </p:tgtEl>
                                      </p:cBhvr>
                                    </p:animEffect>
                                    <p:set>
                                      <p:cBhvr>
                                        <p:cTn id="15" dur="1" fill="hold">
                                          <p:stCondLst>
                                            <p:cond delay="499"/>
                                          </p:stCondLst>
                                        </p:cTn>
                                        <p:tgtEl>
                                          <p:spTgt spid="14">
                                            <p:txEl>
                                              <p:pRg st="0" end="0"/>
                                            </p:txEl>
                                          </p:spTgt>
                                        </p:tgtEl>
                                        <p:attrNameLst>
                                          <p:attrName>style.visibility</p:attrName>
                                        </p:attrNameLst>
                                      </p:cBhvr>
                                      <p:to>
                                        <p:strVal val="hidden"/>
                                      </p:to>
                                    </p:set>
                                  </p:childTnLst>
                                </p:cTn>
                              </p:par>
                              <p:par>
                                <p:cTn id="16" presetID="10" presetClass="entr" presetSubtype="0"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par>
                                <p:cTn id="19" presetID="10"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2" fill="hold" nodeType="click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2000" fill="hold"/>
                                        <p:tgtEl>
                                          <p:spTgt spid="11"/>
                                        </p:tgtEl>
                                        <p:attrNameLst>
                                          <p:attrName>ppt_x</p:attrName>
                                        </p:attrNameLst>
                                      </p:cBhvr>
                                      <p:tavLst>
                                        <p:tav tm="0">
                                          <p:val>
                                            <p:strVal val="1+#ppt_w/2"/>
                                          </p:val>
                                        </p:tav>
                                        <p:tav tm="100000">
                                          <p:val>
                                            <p:strVal val="#ppt_x"/>
                                          </p:val>
                                        </p:tav>
                                      </p:tavLst>
                                    </p:anim>
                                    <p:anim calcmode="lin" valueType="num">
                                      <p:cBhvr additive="base">
                                        <p:cTn id="27" dur="2000" fill="hold"/>
                                        <p:tgtEl>
                                          <p:spTgt spid="11"/>
                                        </p:tgtEl>
                                        <p:attrNameLst>
                                          <p:attrName>ppt_y</p:attrName>
                                        </p:attrNameLst>
                                      </p:cBhvr>
                                      <p:tavLst>
                                        <p:tav tm="0">
                                          <p:val>
                                            <p:strVal val="#ppt_y"/>
                                          </p:val>
                                        </p:tav>
                                        <p:tav tm="100000">
                                          <p:val>
                                            <p:strVal val="#ppt_y"/>
                                          </p:val>
                                        </p:tav>
                                      </p:tavLst>
                                    </p:anim>
                                  </p:childTnLst>
                                </p:cTn>
                              </p:par>
                              <p:par>
                                <p:cTn id="28" presetID="2" presetClass="entr" presetSubtype="2" fill="hold" nodeType="with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2000" fill="hold"/>
                                        <p:tgtEl>
                                          <p:spTgt spid="7"/>
                                        </p:tgtEl>
                                        <p:attrNameLst>
                                          <p:attrName>ppt_x</p:attrName>
                                        </p:attrNameLst>
                                      </p:cBhvr>
                                      <p:tavLst>
                                        <p:tav tm="0">
                                          <p:val>
                                            <p:strVal val="1+#ppt_w/2"/>
                                          </p:val>
                                        </p:tav>
                                        <p:tav tm="100000">
                                          <p:val>
                                            <p:strVal val="#ppt_x"/>
                                          </p:val>
                                        </p:tav>
                                      </p:tavLst>
                                    </p:anim>
                                    <p:anim calcmode="lin" valueType="num">
                                      <p:cBhvr additive="base">
                                        <p:cTn id="31" dur="2000" fill="hold"/>
                                        <p:tgtEl>
                                          <p:spTgt spid="7"/>
                                        </p:tgtEl>
                                        <p:attrNameLst>
                                          <p:attrName>ppt_y</p:attrName>
                                        </p:attrNameLst>
                                      </p:cBhvr>
                                      <p:tavLst>
                                        <p:tav tm="0">
                                          <p:val>
                                            <p:strVal val="#ppt_y"/>
                                          </p:val>
                                        </p:tav>
                                        <p:tav tm="100000">
                                          <p:val>
                                            <p:strVal val="#ppt_y"/>
                                          </p:val>
                                        </p:tav>
                                      </p:tavLst>
                                    </p:anim>
                                  </p:childTnLst>
                                </p:cTn>
                              </p:par>
                              <p:par>
                                <p:cTn id="32" presetID="2" presetClass="entr" presetSubtype="2" fill="hold" nodeType="with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additive="base">
                                        <p:cTn id="34" dur="2000" fill="hold"/>
                                        <p:tgtEl>
                                          <p:spTgt spid="10"/>
                                        </p:tgtEl>
                                        <p:attrNameLst>
                                          <p:attrName>ppt_x</p:attrName>
                                        </p:attrNameLst>
                                      </p:cBhvr>
                                      <p:tavLst>
                                        <p:tav tm="0">
                                          <p:val>
                                            <p:strVal val="1+#ppt_w/2"/>
                                          </p:val>
                                        </p:tav>
                                        <p:tav tm="100000">
                                          <p:val>
                                            <p:strVal val="#ppt_x"/>
                                          </p:val>
                                        </p:tav>
                                      </p:tavLst>
                                    </p:anim>
                                    <p:anim calcmode="lin" valueType="num">
                                      <p:cBhvr additive="base">
                                        <p:cTn id="35" dur="2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6" presetClass="entr" presetSubtype="42" fill="hold" nodeType="click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barn(outHorizontal)">
                                      <p:cBhvr>
                                        <p:cTn id="40" dur="500"/>
                                        <p:tgtEl>
                                          <p:spTgt spid="4"/>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500"/>
                                        <p:tgtEl>
                                          <p:spTgt spid="8"/>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fade">
                                      <p:cBhvr>
                                        <p:cTn id="48" dur="500"/>
                                        <p:tgtEl>
                                          <p:spTgt spid="9"/>
                                        </p:tgtEl>
                                      </p:cBhvr>
                                    </p:animEffect>
                                  </p:childTnLst>
                                </p:cTn>
                              </p:par>
                              <p:par>
                                <p:cTn id="49" presetID="10" presetClass="exit" presetSubtype="0" fill="hold" nodeType="withEffect">
                                  <p:stCondLst>
                                    <p:cond delay="0"/>
                                  </p:stCondLst>
                                  <p:childTnLst>
                                    <p:animEffect transition="out" filter="fade">
                                      <p:cBhvr>
                                        <p:cTn id="50" dur="500"/>
                                        <p:tgtEl>
                                          <p:spTgt spid="4"/>
                                        </p:tgtEl>
                                      </p:cBhvr>
                                    </p:animEffect>
                                    <p:set>
                                      <p:cBhvr>
                                        <p:cTn id="51" dur="1" fill="hold">
                                          <p:stCondLst>
                                            <p:cond delay="499"/>
                                          </p:stCondLst>
                                        </p:cTn>
                                        <p:tgtEl>
                                          <p:spTgt spid="4"/>
                                        </p:tgtEl>
                                        <p:attrNameLst>
                                          <p:attrName>style.visibility</p:attrName>
                                        </p:attrNameLst>
                                      </p:cBhvr>
                                      <p:to>
                                        <p:strVal val="hidden"/>
                                      </p:to>
                                    </p:set>
                                  </p:childTnLst>
                                </p:cTn>
                              </p:par>
                              <p:par>
                                <p:cTn id="52" presetID="10" presetClass="exit" presetSubtype="0" fill="hold" grpId="1" nodeType="withEffect">
                                  <p:stCondLst>
                                    <p:cond delay="0"/>
                                  </p:stCondLst>
                                  <p:childTnLst>
                                    <p:animEffect transition="out" filter="fade">
                                      <p:cBhvr>
                                        <p:cTn id="53" dur="500"/>
                                        <p:tgtEl>
                                          <p:spTgt spid="8"/>
                                        </p:tgtEl>
                                      </p:cBhvr>
                                    </p:animEffect>
                                    <p:set>
                                      <p:cBhvr>
                                        <p:cTn id="54" dur="1" fill="hold">
                                          <p:stCondLst>
                                            <p:cond delay="499"/>
                                          </p:stCondLst>
                                        </p:cTn>
                                        <p:tgtEl>
                                          <p:spTgt spid="8"/>
                                        </p:tgtEl>
                                        <p:attrNameLst>
                                          <p:attrName>style.visibility</p:attrName>
                                        </p:attrNameLst>
                                      </p:cBhvr>
                                      <p:to>
                                        <p:strVal val="hidden"/>
                                      </p:to>
                                    </p:set>
                                  </p:childTnLst>
                                </p:cTn>
                              </p:par>
                            </p:childTnLst>
                          </p:cTn>
                        </p:par>
                        <p:par>
                          <p:cTn id="55" fill="hold">
                            <p:stCondLst>
                              <p:cond delay="500"/>
                            </p:stCondLst>
                            <p:childTnLst>
                              <p:par>
                                <p:cTn id="56" presetID="0" presetClass="path" presetSubtype="0" accel="50000" decel="50000" fill="hold" nodeType="afterEffect">
                                  <p:stCondLst>
                                    <p:cond delay="0"/>
                                  </p:stCondLst>
                                  <p:childTnLst>
                                    <p:animMotion origin="layout" path="M -4.16667E-6 -4.81481E-6 L -0.23072 -0.17175 L -0.28971 -0.18379 " pathEditMode="relative" rAng="0" ptsTypes="AAA">
                                      <p:cBhvr>
                                        <p:cTn id="57" dur="2000" fill="hold"/>
                                        <p:tgtEl>
                                          <p:spTgt spid="11"/>
                                        </p:tgtEl>
                                        <p:attrNameLst>
                                          <p:attrName>ppt_x</p:attrName>
                                          <p:attrName>ppt_y</p:attrName>
                                        </p:attrNameLst>
                                      </p:cBhvr>
                                      <p:rCtr x="-14492" y="-9190"/>
                                    </p:animMotion>
                                  </p:childTnLst>
                                </p:cTn>
                              </p:par>
                              <p:par>
                                <p:cTn id="58" presetID="0" presetClass="path" presetSubtype="0" accel="50000" decel="50000" fill="hold" nodeType="withEffect">
                                  <p:stCondLst>
                                    <p:cond delay="0"/>
                                  </p:stCondLst>
                                  <p:childTnLst>
                                    <p:animMotion origin="layout" path="M -1.04167E-6 4.07407E-6 L -0.0638 -0.07477 L -0.08763 -0.12732 L -0.13646 -0.13936 " pathEditMode="relative" rAng="0" ptsTypes="AAAA">
                                      <p:cBhvr>
                                        <p:cTn id="59" dur="2000" fill="hold"/>
                                        <p:tgtEl>
                                          <p:spTgt spid="7"/>
                                        </p:tgtEl>
                                        <p:attrNameLst>
                                          <p:attrName>ppt_x</p:attrName>
                                          <p:attrName>ppt_y</p:attrName>
                                        </p:attrNameLst>
                                      </p:cBhvr>
                                      <p:rCtr x="-6823" y="-6968"/>
                                    </p:animMotion>
                                  </p:childTnLst>
                                </p:cTn>
                              </p:par>
                            </p:childTnLst>
                          </p:cTn>
                        </p:par>
                      </p:childTnLst>
                    </p:cTn>
                  </p:par>
                  <p:par>
                    <p:cTn id="60" fill="hold">
                      <p:stCondLst>
                        <p:cond delay="indefinite"/>
                      </p:stCondLst>
                      <p:childTnLst>
                        <p:par>
                          <p:cTn id="61" fill="hold">
                            <p:stCondLst>
                              <p:cond delay="0"/>
                            </p:stCondLst>
                            <p:childTnLst>
                              <p:par>
                                <p:cTn id="62" presetID="32" presetClass="emph" presetSubtype="0" repeatCount="3000" fill="hold" nodeType="clickEffect">
                                  <p:stCondLst>
                                    <p:cond delay="0"/>
                                  </p:stCondLst>
                                  <p:childTnLst>
                                    <p:animRot by="120000">
                                      <p:cBhvr>
                                        <p:cTn id="63" dur="50" fill="hold">
                                          <p:stCondLst>
                                            <p:cond delay="0"/>
                                          </p:stCondLst>
                                        </p:cTn>
                                        <p:tgtEl>
                                          <p:spTgt spid="11"/>
                                        </p:tgtEl>
                                        <p:attrNameLst>
                                          <p:attrName>r</p:attrName>
                                        </p:attrNameLst>
                                      </p:cBhvr>
                                    </p:animRot>
                                    <p:animRot by="-240000">
                                      <p:cBhvr>
                                        <p:cTn id="64" dur="100" fill="hold">
                                          <p:stCondLst>
                                            <p:cond delay="100"/>
                                          </p:stCondLst>
                                        </p:cTn>
                                        <p:tgtEl>
                                          <p:spTgt spid="11"/>
                                        </p:tgtEl>
                                        <p:attrNameLst>
                                          <p:attrName>r</p:attrName>
                                        </p:attrNameLst>
                                      </p:cBhvr>
                                    </p:animRot>
                                    <p:animRot by="240000">
                                      <p:cBhvr>
                                        <p:cTn id="65" dur="100" fill="hold">
                                          <p:stCondLst>
                                            <p:cond delay="200"/>
                                          </p:stCondLst>
                                        </p:cTn>
                                        <p:tgtEl>
                                          <p:spTgt spid="11"/>
                                        </p:tgtEl>
                                        <p:attrNameLst>
                                          <p:attrName>r</p:attrName>
                                        </p:attrNameLst>
                                      </p:cBhvr>
                                    </p:animRot>
                                    <p:animRot by="-240000">
                                      <p:cBhvr>
                                        <p:cTn id="66" dur="100" fill="hold">
                                          <p:stCondLst>
                                            <p:cond delay="300"/>
                                          </p:stCondLst>
                                        </p:cTn>
                                        <p:tgtEl>
                                          <p:spTgt spid="11"/>
                                        </p:tgtEl>
                                        <p:attrNameLst>
                                          <p:attrName>r</p:attrName>
                                        </p:attrNameLst>
                                      </p:cBhvr>
                                    </p:animRot>
                                    <p:animRot by="120000">
                                      <p:cBhvr>
                                        <p:cTn id="67" dur="100" fill="hold">
                                          <p:stCondLst>
                                            <p:cond delay="400"/>
                                          </p:stCondLst>
                                        </p:cTn>
                                        <p:tgtEl>
                                          <p:spTgt spid="11"/>
                                        </p:tgtEl>
                                        <p:attrNameLst>
                                          <p:attrName>r</p:attrName>
                                        </p:attrNameLst>
                                      </p:cBhvr>
                                    </p:animRot>
                                  </p:childTnLst>
                                </p:cTn>
                              </p:par>
                            </p:childTnLst>
                          </p:cTn>
                        </p:par>
                      </p:childTnLst>
                    </p:cTn>
                  </p:par>
                  <p:par>
                    <p:cTn id="68" fill="hold">
                      <p:stCondLst>
                        <p:cond delay="indefinite"/>
                      </p:stCondLst>
                      <p:childTnLst>
                        <p:par>
                          <p:cTn id="69" fill="hold">
                            <p:stCondLst>
                              <p:cond delay="0"/>
                            </p:stCondLst>
                            <p:childTnLst>
                              <p:par>
                                <p:cTn id="70" presetID="53" presetClass="entr" presetSubtype="16" fill="hold" nodeType="clickEffect">
                                  <p:stCondLst>
                                    <p:cond delay="0"/>
                                  </p:stCondLst>
                                  <p:childTnLst>
                                    <p:set>
                                      <p:cBhvr>
                                        <p:cTn id="71" dur="1" fill="hold">
                                          <p:stCondLst>
                                            <p:cond delay="0"/>
                                          </p:stCondLst>
                                        </p:cTn>
                                        <p:tgtEl>
                                          <p:spTgt spid="12"/>
                                        </p:tgtEl>
                                        <p:attrNameLst>
                                          <p:attrName>style.visibility</p:attrName>
                                        </p:attrNameLst>
                                      </p:cBhvr>
                                      <p:to>
                                        <p:strVal val="visible"/>
                                      </p:to>
                                    </p:set>
                                    <p:anim calcmode="lin" valueType="num">
                                      <p:cBhvr>
                                        <p:cTn id="72" dur="500" fill="hold"/>
                                        <p:tgtEl>
                                          <p:spTgt spid="12"/>
                                        </p:tgtEl>
                                        <p:attrNameLst>
                                          <p:attrName>ppt_w</p:attrName>
                                        </p:attrNameLst>
                                      </p:cBhvr>
                                      <p:tavLst>
                                        <p:tav tm="0">
                                          <p:val>
                                            <p:fltVal val="0"/>
                                          </p:val>
                                        </p:tav>
                                        <p:tav tm="100000">
                                          <p:val>
                                            <p:strVal val="#ppt_w"/>
                                          </p:val>
                                        </p:tav>
                                      </p:tavLst>
                                    </p:anim>
                                    <p:anim calcmode="lin" valueType="num">
                                      <p:cBhvr>
                                        <p:cTn id="73" dur="500" fill="hold"/>
                                        <p:tgtEl>
                                          <p:spTgt spid="12"/>
                                        </p:tgtEl>
                                        <p:attrNameLst>
                                          <p:attrName>ppt_h</p:attrName>
                                        </p:attrNameLst>
                                      </p:cBhvr>
                                      <p:tavLst>
                                        <p:tav tm="0">
                                          <p:val>
                                            <p:fltVal val="0"/>
                                          </p:val>
                                        </p:tav>
                                        <p:tav tm="100000">
                                          <p:val>
                                            <p:strVal val="#ppt_h"/>
                                          </p:val>
                                        </p:tav>
                                      </p:tavLst>
                                    </p:anim>
                                    <p:animEffect transition="in" filter="fade">
                                      <p:cBhvr>
                                        <p:cTn id="74" dur="500"/>
                                        <p:tgtEl>
                                          <p:spTgt spid="12"/>
                                        </p:tgtEl>
                                      </p:cBhvr>
                                    </p:animEffect>
                                  </p:childTnLst>
                                </p:cTn>
                              </p:par>
                            </p:childTnLst>
                          </p:cTn>
                        </p:par>
                      </p:childTnLst>
                    </p:cTn>
                  </p:par>
                  <p:par>
                    <p:cTn id="75" fill="hold">
                      <p:stCondLst>
                        <p:cond delay="indefinite"/>
                      </p:stCondLst>
                      <p:childTnLst>
                        <p:par>
                          <p:cTn id="76" fill="hold">
                            <p:stCondLst>
                              <p:cond delay="0"/>
                            </p:stCondLst>
                            <p:childTnLst>
                              <p:par>
                                <p:cTn id="77" presetID="53" presetClass="exit" presetSubtype="32" fill="hold" nodeType="clickEffect">
                                  <p:stCondLst>
                                    <p:cond delay="0"/>
                                  </p:stCondLst>
                                  <p:childTnLst>
                                    <p:anim calcmode="lin" valueType="num">
                                      <p:cBhvr>
                                        <p:cTn id="78" dur="500"/>
                                        <p:tgtEl>
                                          <p:spTgt spid="12"/>
                                        </p:tgtEl>
                                        <p:attrNameLst>
                                          <p:attrName>ppt_w</p:attrName>
                                        </p:attrNameLst>
                                      </p:cBhvr>
                                      <p:tavLst>
                                        <p:tav tm="0">
                                          <p:val>
                                            <p:strVal val="ppt_w"/>
                                          </p:val>
                                        </p:tav>
                                        <p:tav tm="100000">
                                          <p:val>
                                            <p:fltVal val="0"/>
                                          </p:val>
                                        </p:tav>
                                      </p:tavLst>
                                    </p:anim>
                                    <p:anim calcmode="lin" valueType="num">
                                      <p:cBhvr>
                                        <p:cTn id="79" dur="500"/>
                                        <p:tgtEl>
                                          <p:spTgt spid="12"/>
                                        </p:tgtEl>
                                        <p:attrNameLst>
                                          <p:attrName>ppt_h</p:attrName>
                                        </p:attrNameLst>
                                      </p:cBhvr>
                                      <p:tavLst>
                                        <p:tav tm="0">
                                          <p:val>
                                            <p:strVal val="ppt_h"/>
                                          </p:val>
                                        </p:tav>
                                        <p:tav tm="100000">
                                          <p:val>
                                            <p:fltVal val="0"/>
                                          </p:val>
                                        </p:tav>
                                      </p:tavLst>
                                    </p:anim>
                                    <p:animEffect transition="out" filter="fade">
                                      <p:cBhvr>
                                        <p:cTn id="80" dur="500"/>
                                        <p:tgtEl>
                                          <p:spTgt spid="12"/>
                                        </p:tgtEl>
                                      </p:cBhvr>
                                    </p:animEffect>
                                    <p:set>
                                      <p:cBhvr>
                                        <p:cTn id="81" dur="1" fill="hold">
                                          <p:stCondLst>
                                            <p:cond delay="4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9" grpId="0"/>
      <p:bldP spid="1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2"/>
          <p:cNvSpPr>
            <a:spLocks noGrp="1"/>
          </p:cNvSpPr>
          <p:nvPr>
            <p:ph type="title"/>
          </p:nvPr>
        </p:nvSpPr>
        <p:spPr/>
        <p:txBody>
          <a:bodyPr>
            <a:normAutofit/>
          </a:bodyPr>
          <a:lstStyle/>
          <a:p>
            <a:r>
              <a:rPr lang="fr-FR" sz="6000" noProof="1" smtClean="0"/>
              <a:t>Le capelan</a:t>
            </a:r>
            <a:endParaRPr lang="fr-FR" sz="6000" noProof="1"/>
          </a:p>
        </p:txBody>
      </p:sp>
      <p:sp>
        <p:nvSpPr>
          <p:cNvPr id="14" name="Espace réservé du contenu 13"/>
          <p:cNvSpPr>
            <a:spLocks noGrp="1"/>
          </p:cNvSpPr>
          <p:nvPr>
            <p:ph idx="1"/>
          </p:nvPr>
        </p:nvSpPr>
        <p:spPr/>
        <p:txBody>
          <a:bodyPr>
            <a:normAutofit/>
          </a:bodyPr>
          <a:lstStyle/>
          <a:p>
            <a:pPr marL="64008" indent="0">
              <a:buClr>
                <a:srgbClr val="9A5315"/>
              </a:buClr>
              <a:buNone/>
            </a:pPr>
            <a:r>
              <a:rPr lang="fr-FR" noProof="1" smtClean="0">
                <a:solidFill>
                  <a:schemeClr val="tx1">
                    <a:lumMod val="50000"/>
                  </a:schemeClr>
                </a:solidFill>
                <a:latin typeface="Calibri" panose="020F0502020204030204" pitchFamily="34" charset="0"/>
              </a:rPr>
              <a:t>Importance écologique :</a:t>
            </a:r>
          </a:p>
          <a:p>
            <a:pPr marL="64008" indent="0">
              <a:buClr>
                <a:srgbClr val="9A5315"/>
              </a:buClr>
              <a:buNone/>
            </a:pPr>
            <a:endParaRPr lang="fr-FR" noProof="1">
              <a:latin typeface="Calibri" panose="020F0502020204030204" pitchFamily="34" charset="0"/>
            </a:endParaRPr>
          </a:p>
          <a:p>
            <a:pPr marL="406908" indent="-342900">
              <a:buClr>
                <a:srgbClr val="9A5315"/>
              </a:buClr>
            </a:pPr>
            <a:endParaRPr lang="fr-FR" noProof="1" smtClean="0">
              <a:latin typeface="Calibri" panose="020F0502020204030204" pitchFamily="34" charset="0"/>
            </a:endParaRPr>
          </a:p>
        </p:txBody>
      </p:sp>
      <p:pic>
        <p:nvPicPr>
          <p:cNvPr id="11" name="Image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566448" y="4503728"/>
            <a:ext cx="2032085" cy="454459"/>
          </a:xfrm>
          <a:prstGeom prst="rect">
            <a:avLst/>
          </a:prstGeom>
        </p:spPr>
      </p:pic>
      <p:pic>
        <p:nvPicPr>
          <p:cNvPr id="4" name="Image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942013" y="769716"/>
            <a:ext cx="1981726" cy="443197"/>
          </a:xfrm>
          <a:prstGeom prst="rect">
            <a:avLst/>
          </a:prstGeom>
        </p:spPr>
      </p:pic>
      <p:pic>
        <p:nvPicPr>
          <p:cNvPr id="15" name="Image 1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756446" y="3564389"/>
            <a:ext cx="2089781" cy="467363"/>
          </a:xfrm>
          <a:prstGeom prst="rect">
            <a:avLst/>
          </a:prstGeom>
        </p:spPr>
      </p:pic>
      <p:pic>
        <p:nvPicPr>
          <p:cNvPr id="12" name="Imag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553817" y="2793085"/>
            <a:ext cx="2136447" cy="477799"/>
          </a:xfrm>
          <a:prstGeom prst="rect">
            <a:avLst/>
          </a:prstGeom>
        </p:spPr>
      </p:pic>
      <p:pic>
        <p:nvPicPr>
          <p:cNvPr id="16" name="Image 1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919388" y="4124411"/>
            <a:ext cx="2078789" cy="464904"/>
          </a:xfrm>
          <a:prstGeom prst="rect">
            <a:avLst/>
          </a:prstGeom>
        </p:spPr>
      </p:pic>
      <p:pic>
        <p:nvPicPr>
          <p:cNvPr id="17" name="Image 1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113948" y="3666040"/>
            <a:ext cx="2049576" cy="458371"/>
          </a:xfrm>
          <a:prstGeom prst="rect">
            <a:avLst/>
          </a:prstGeom>
        </p:spPr>
      </p:pic>
      <p:pic>
        <p:nvPicPr>
          <p:cNvPr id="18" name="Image 1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02933" y="2946636"/>
            <a:ext cx="2214017" cy="495147"/>
          </a:xfrm>
          <a:prstGeom prst="rect">
            <a:avLst/>
          </a:prstGeom>
        </p:spPr>
      </p:pic>
      <p:pic>
        <p:nvPicPr>
          <p:cNvPr id="19" name="Image 1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01336" y="4769569"/>
            <a:ext cx="2015928" cy="450846"/>
          </a:xfrm>
          <a:prstGeom prst="rect">
            <a:avLst/>
          </a:prstGeom>
        </p:spPr>
      </p:pic>
      <p:sp>
        <p:nvSpPr>
          <p:cNvPr id="2" name="ZoneTexte 1"/>
          <p:cNvSpPr txBox="1"/>
          <p:nvPr/>
        </p:nvSpPr>
        <p:spPr>
          <a:xfrm>
            <a:off x="5132386" y="5612368"/>
            <a:ext cx="2369128" cy="430887"/>
          </a:xfrm>
          <a:prstGeom prst="rect">
            <a:avLst/>
          </a:prstGeom>
          <a:noFill/>
        </p:spPr>
        <p:txBody>
          <a:bodyPr wrap="square" rtlCol="0">
            <a:spAutoFit/>
          </a:bodyPr>
          <a:lstStyle/>
          <a:p>
            <a:r>
              <a:rPr lang="fr-CA" sz="2200" dirty="0" smtClean="0">
                <a:solidFill>
                  <a:schemeClr val="tx1">
                    <a:lumMod val="50000"/>
                  </a:schemeClr>
                </a:solidFill>
                <a:latin typeface="Calibri" panose="020F0502020204030204" pitchFamily="34" charset="0"/>
              </a:rPr>
              <a:t>Espèce fourragère</a:t>
            </a:r>
            <a:endParaRPr lang="fr-CA" sz="2200" dirty="0">
              <a:solidFill>
                <a:schemeClr val="tx1">
                  <a:lumMod val="50000"/>
                </a:schemeClr>
              </a:solidFill>
              <a:latin typeface="Calibri" panose="020F0502020204030204" pitchFamily="34" charset="0"/>
            </a:endParaRPr>
          </a:p>
        </p:txBody>
      </p:sp>
      <p:pic>
        <p:nvPicPr>
          <p:cNvPr id="20" name="Image 19"/>
          <p:cNvPicPr>
            <a:picLocks noChangeAspect="1"/>
          </p:cNvPicPr>
          <p:nvPr>
            <p:custDataLst>
              <p:tags r:id="rId1"/>
            </p:custDataLst>
          </p:nvPr>
        </p:nvPicPr>
        <p:blipFill>
          <a:blip r:embed="rId7">
            <a:extLst>
              <a:ext uri="{28A0092B-C50C-407E-A947-70E740481C1C}">
                <a14:useLocalDpi xmlns:a14="http://schemas.microsoft.com/office/drawing/2010/main" val="0"/>
              </a:ext>
            </a:extLst>
          </a:blip>
          <a:stretch>
            <a:fillRect/>
          </a:stretch>
        </p:blipFill>
        <p:spPr>
          <a:xfrm>
            <a:off x="7779838" y="1101703"/>
            <a:ext cx="4358190" cy="1997839"/>
          </a:xfrm>
          <a:prstGeom prst="rect">
            <a:avLst/>
          </a:prstGeom>
        </p:spPr>
      </p:pic>
      <p:pic>
        <p:nvPicPr>
          <p:cNvPr id="21" name="Image 20"/>
          <p:cNvPicPr>
            <a:picLocks noChangeAspect="1"/>
          </p:cNvPicPr>
          <p:nvPr>
            <p:custDataLst>
              <p:tags r:id="rId2"/>
            </p:custDataLst>
          </p:nvPr>
        </p:nvPicPr>
        <p:blipFill>
          <a:blip r:embed="rId8">
            <a:extLst>
              <a:ext uri="{28A0092B-C50C-407E-A947-70E740481C1C}">
                <a14:useLocalDpi xmlns:a14="http://schemas.microsoft.com/office/drawing/2010/main" val="0"/>
              </a:ext>
            </a:extLst>
          </a:blip>
          <a:stretch>
            <a:fillRect/>
          </a:stretch>
        </p:blipFill>
        <p:spPr>
          <a:xfrm flipH="1">
            <a:off x="50800" y="2259801"/>
            <a:ext cx="2803041" cy="2812478"/>
          </a:xfrm>
          <a:prstGeom prst="rect">
            <a:avLst/>
          </a:prstGeom>
        </p:spPr>
      </p:pic>
      <p:pic>
        <p:nvPicPr>
          <p:cNvPr id="22" name="Image 21"/>
          <p:cNvPicPr>
            <a:picLocks noChangeAspect="1"/>
          </p:cNvPicPr>
          <p:nvPr>
            <p:custDataLst>
              <p:tags r:id="rId3"/>
            </p:custDataLst>
          </p:nvPr>
        </p:nvPicPr>
        <p:blipFill>
          <a:blip r:embed="rId9">
            <a:extLst>
              <a:ext uri="{28A0092B-C50C-407E-A947-70E740481C1C}">
                <a14:useLocalDpi xmlns:a14="http://schemas.microsoft.com/office/drawing/2010/main" val="0"/>
              </a:ext>
            </a:extLst>
          </a:blip>
          <a:stretch>
            <a:fillRect/>
          </a:stretch>
        </p:blipFill>
        <p:spPr>
          <a:xfrm>
            <a:off x="9404978" y="4615608"/>
            <a:ext cx="2348037" cy="996760"/>
          </a:xfrm>
          <a:prstGeom prst="rect">
            <a:avLst/>
          </a:prstGeom>
        </p:spPr>
      </p:pic>
      <p:sp>
        <p:nvSpPr>
          <p:cNvPr id="3" name="Flèche droite à entaille 2"/>
          <p:cNvSpPr/>
          <p:nvPr/>
        </p:nvSpPr>
        <p:spPr>
          <a:xfrm rot="11184365">
            <a:off x="2602668" y="3445632"/>
            <a:ext cx="2854174" cy="430771"/>
          </a:xfrm>
          <a:prstGeom prst="notchedRightArrow">
            <a:avLst/>
          </a:prstGeom>
          <a:solidFill>
            <a:schemeClr val="tx1">
              <a:lumMod val="50000"/>
            </a:schemeClr>
          </a:solidFill>
        </p:spPr>
        <p:style>
          <a:lnRef idx="0">
            <a:schemeClr val="dk1"/>
          </a:lnRef>
          <a:fillRef idx="3">
            <a:schemeClr val="dk1"/>
          </a:fillRef>
          <a:effectRef idx="3">
            <a:schemeClr val="dk1"/>
          </a:effectRef>
          <a:fontRef idx="minor">
            <a:schemeClr val="lt1"/>
          </a:fontRef>
        </p:style>
        <p:txBody>
          <a:bodyPr rtlCol="0" anchor="ctr"/>
          <a:lstStyle/>
          <a:p>
            <a:pPr algn="ctr"/>
            <a:endParaRPr lang="fr-CA">
              <a:latin typeface="Calibri" panose="020F0502020204030204" pitchFamily="34" charset="0"/>
            </a:endParaRPr>
          </a:p>
        </p:txBody>
      </p:sp>
      <p:sp>
        <p:nvSpPr>
          <p:cNvPr id="23" name="Flèche droite à entaille 22"/>
          <p:cNvSpPr/>
          <p:nvPr/>
        </p:nvSpPr>
        <p:spPr>
          <a:xfrm rot="1451905">
            <a:off x="7451495" y="4481424"/>
            <a:ext cx="1899576" cy="430771"/>
          </a:xfrm>
          <a:prstGeom prst="notchedRightArrow">
            <a:avLst/>
          </a:prstGeom>
          <a:solidFill>
            <a:schemeClr val="tx1">
              <a:lumMod val="50000"/>
            </a:schemeClr>
          </a:solidFill>
        </p:spPr>
        <p:style>
          <a:lnRef idx="0">
            <a:schemeClr val="dk1"/>
          </a:lnRef>
          <a:fillRef idx="3">
            <a:schemeClr val="dk1"/>
          </a:fillRef>
          <a:effectRef idx="3">
            <a:schemeClr val="dk1"/>
          </a:effectRef>
          <a:fontRef idx="minor">
            <a:schemeClr val="lt1"/>
          </a:fontRef>
        </p:style>
        <p:txBody>
          <a:bodyPr rtlCol="0" anchor="ctr"/>
          <a:lstStyle/>
          <a:p>
            <a:pPr algn="ctr"/>
            <a:endParaRPr lang="fr-CA">
              <a:latin typeface="Calibri" panose="020F0502020204030204" pitchFamily="34" charset="0"/>
            </a:endParaRPr>
          </a:p>
        </p:txBody>
      </p:sp>
      <p:sp>
        <p:nvSpPr>
          <p:cNvPr id="24" name="Flèche droite à entaille 23"/>
          <p:cNvSpPr/>
          <p:nvPr/>
        </p:nvSpPr>
        <p:spPr>
          <a:xfrm rot="19411368">
            <a:off x="7290785" y="3112757"/>
            <a:ext cx="1809732" cy="430771"/>
          </a:xfrm>
          <a:prstGeom prst="notchedRightArrow">
            <a:avLst/>
          </a:prstGeom>
          <a:solidFill>
            <a:schemeClr val="tx1">
              <a:lumMod val="50000"/>
            </a:schemeClr>
          </a:solidFill>
        </p:spPr>
        <p:style>
          <a:lnRef idx="0">
            <a:schemeClr val="dk1"/>
          </a:lnRef>
          <a:fillRef idx="3">
            <a:schemeClr val="dk1"/>
          </a:fillRef>
          <a:effectRef idx="3">
            <a:schemeClr val="dk1"/>
          </a:effectRef>
          <a:fontRef idx="minor">
            <a:schemeClr val="lt1"/>
          </a:fontRef>
        </p:style>
        <p:txBody>
          <a:bodyPr rtlCol="0" anchor="ctr"/>
          <a:lstStyle/>
          <a:p>
            <a:pPr algn="ctr"/>
            <a:endParaRPr lang="fr-CA">
              <a:latin typeface="Calibri" panose="020F0502020204030204" pitchFamily="34" charset="0"/>
            </a:endParaRPr>
          </a:p>
        </p:txBody>
      </p:sp>
      <p:sp>
        <p:nvSpPr>
          <p:cNvPr id="25" name="ZoneTexte 24"/>
          <p:cNvSpPr txBox="1"/>
          <p:nvPr/>
        </p:nvSpPr>
        <p:spPr>
          <a:xfrm>
            <a:off x="3919388" y="5612368"/>
            <a:ext cx="4795124" cy="430887"/>
          </a:xfrm>
          <a:prstGeom prst="rect">
            <a:avLst/>
          </a:prstGeom>
          <a:noFill/>
        </p:spPr>
        <p:txBody>
          <a:bodyPr wrap="square" rtlCol="0">
            <a:spAutoFit/>
          </a:bodyPr>
          <a:lstStyle/>
          <a:p>
            <a:r>
              <a:rPr lang="fr-CA" sz="2200" dirty="0" smtClean="0">
                <a:solidFill>
                  <a:schemeClr val="tx1">
                    <a:lumMod val="50000"/>
                  </a:schemeClr>
                </a:solidFill>
                <a:latin typeface="Calibri" panose="020F0502020204030204" pitchFamily="34" charset="0"/>
              </a:rPr>
              <a:t>Importance dans la chaîne alimentaire</a:t>
            </a:r>
            <a:endParaRPr lang="fr-CA" sz="2200" dirty="0">
              <a:solidFill>
                <a:schemeClr val="tx1">
                  <a:lumMod val="50000"/>
                </a:schemeClr>
              </a:solidFill>
              <a:latin typeface="Calibri" panose="020F0502020204030204" pitchFamily="34" charset="0"/>
            </a:endParaRPr>
          </a:p>
        </p:txBody>
      </p:sp>
    </p:spTree>
    <p:extLst>
      <p:ext uri="{BB962C8B-B14F-4D97-AF65-F5344CB8AC3E}">
        <p14:creationId xmlns:p14="http://schemas.microsoft.com/office/powerpoint/2010/main" val="1648943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1+#ppt_w/2"/>
                                          </p:val>
                                        </p:tav>
                                        <p:tav tm="100000">
                                          <p:val>
                                            <p:strVal val="#ppt_x"/>
                                          </p:val>
                                        </p:tav>
                                      </p:tavLst>
                                    </p:anim>
                                    <p:anim calcmode="lin" valueType="num">
                                      <p:cBhvr additive="base">
                                        <p:cTn id="8" dur="2000" fill="hold"/>
                                        <p:tgtEl>
                                          <p:spTgt spid="4"/>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4">
                                            <p:txEl>
                                              <p:pRg st="0" end="0"/>
                                            </p:txEl>
                                          </p:spTgt>
                                        </p:tgtEl>
                                        <p:attrNameLst>
                                          <p:attrName>style.visibility</p:attrName>
                                        </p:attrNameLst>
                                      </p:cBhvr>
                                      <p:to>
                                        <p:strVal val="visible"/>
                                      </p:to>
                                    </p:set>
                                    <p:animEffect transition="in" filter="fade">
                                      <p:cBhvr>
                                        <p:cTn id="11" dur="500"/>
                                        <p:tgtEl>
                                          <p:spTgt spid="14">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0" presetClass="path" presetSubtype="0" accel="50000" decel="50000" fill="hold" nodeType="clickEffect">
                                  <p:stCondLst>
                                    <p:cond delay="0"/>
                                  </p:stCondLst>
                                  <p:childTnLst>
                                    <p:animMotion origin="layout" path="M 2.08333E-7 -0.00208 L -0.04115 0.43959 " pathEditMode="relative" rAng="0" ptsTypes="AA">
                                      <p:cBhvr>
                                        <p:cTn id="15" dur="2000" fill="hold"/>
                                        <p:tgtEl>
                                          <p:spTgt spid="4"/>
                                        </p:tgtEl>
                                        <p:attrNameLst>
                                          <p:attrName>ppt_x</p:attrName>
                                          <p:attrName>ppt_y</p:attrName>
                                        </p:attrNameLst>
                                      </p:cBhvr>
                                      <p:rCtr x="-2057" y="22083"/>
                                    </p:animMotion>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75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500"/>
                                        <p:tgtEl>
                                          <p:spTgt spid="12"/>
                                        </p:tgtEl>
                                      </p:cBhvr>
                                    </p:animEffect>
                                  </p:childTnLst>
                                </p:cTn>
                              </p:par>
                              <p:par>
                                <p:cTn id="21" presetID="10" presetClass="entr" presetSubtype="0" fill="hold" nodeType="withEffect">
                                  <p:stCondLst>
                                    <p:cond delay="175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par>
                                <p:cTn id="24" presetID="10" presetClass="entr" presetSubtype="0" fill="hold" nodeType="withEffect">
                                  <p:stCondLst>
                                    <p:cond delay="25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nodeType="withEffect">
                                  <p:stCondLst>
                                    <p:cond delay="1000"/>
                                  </p:stCondLst>
                                  <p:childTnLst>
                                    <p:set>
                                      <p:cBhvr>
                                        <p:cTn id="28" dur="1" fill="hold">
                                          <p:stCondLst>
                                            <p:cond delay="0"/>
                                          </p:stCondLst>
                                        </p:cTn>
                                        <p:tgtEl>
                                          <p:spTgt spid="19"/>
                                        </p:tgtEl>
                                        <p:attrNameLst>
                                          <p:attrName>style.visibility</p:attrName>
                                        </p:attrNameLst>
                                      </p:cBhvr>
                                      <p:to>
                                        <p:strVal val="visible"/>
                                      </p:to>
                                    </p:set>
                                    <p:animEffect transition="in" filter="fade">
                                      <p:cBhvr>
                                        <p:cTn id="29" dur="500"/>
                                        <p:tgtEl>
                                          <p:spTgt spid="19"/>
                                        </p:tgtEl>
                                      </p:cBhvr>
                                    </p:animEffect>
                                  </p:childTnLst>
                                </p:cTn>
                              </p:par>
                              <p:par>
                                <p:cTn id="30" presetID="10" presetClass="entr" presetSubtype="0" fill="hold" nodeType="with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par>
                                <p:cTn id="33" presetID="10" presetClass="entr" presetSubtype="0" fill="hold" nodeType="withEffect">
                                  <p:stCondLst>
                                    <p:cond delay="50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500"/>
                                        <p:tgtEl>
                                          <p:spTgt spid="15"/>
                                        </p:tgtEl>
                                      </p:cBhvr>
                                    </p:animEffect>
                                  </p:childTnLst>
                                </p:cTn>
                              </p:par>
                              <p:par>
                                <p:cTn id="36" presetID="10" presetClass="entr" presetSubtype="0" fill="hold" nodeType="withEffect">
                                  <p:stCondLst>
                                    <p:cond delay="1250"/>
                                  </p:stCondLst>
                                  <p:childTnLst>
                                    <p:set>
                                      <p:cBhvr>
                                        <p:cTn id="37" dur="1" fill="hold">
                                          <p:stCondLst>
                                            <p:cond delay="0"/>
                                          </p:stCondLst>
                                        </p:cTn>
                                        <p:tgtEl>
                                          <p:spTgt spid="18"/>
                                        </p:tgtEl>
                                        <p:attrNameLst>
                                          <p:attrName>style.visibility</p:attrName>
                                        </p:attrNameLst>
                                      </p:cBhvr>
                                      <p:to>
                                        <p:strVal val="visible"/>
                                      </p:to>
                                    </p:set>
                                    <p:animEffect transition="in" filter="fade">
                                      <p:cBhvr>
                                        <p:cTn id="38" dur="500"/>
                                        <p:tgtEl>
                                          <p:spTgt spid="18"/>
                                        </p:tgtEl>
                                      </p:cBhvr>
                                    </p:animEffect>
                                  </p:childTnLst>
                                </p:cTn>
                              </p:par>
                              <p:par>
                                <p:cTn id="39" presetID="42" presetClass="entr" presetSubtype="0" fill="hold" grpId="0" nodeType="withEffect">
                                  <p:stCondLst>
                                    <p:cond delay="750"/>
                                  </p:stCondLst>
                                  <p:childTnLst>
                                    <p:set>
                                      <p:cBhvr>
                                        <p:cTn id="40" dur="1" fill="hold">
                                          <p:stCondLst>
                                            <p:cond delay="0"/>
                                          </p:stCondLst>
                                        </p:cTn>
                                        <p:tgtEl>
                                          <p:spTgt spid="2"/>
                                        </p:tgtEl>
                                        <p:attrNameLst>
                                          <p:attrName>style.visibility</p:attrName>
                                        </p:attrNameLst>
                                      </p:cBhvr>
                                      <p:to>
                                        <p:strVal val="visible"/>
                                      </p:to>
                                    </p:set>
                                    <p:animEffect transition="in" filter="fade">
                                      <p:cBhvr>
                                        <p:cTn id="41" dur="1000"/>
                                        <p:tgtEl>
                                          <p:spTgt spid="2"/>
                                        </p:tgtEl>
                                      </p:cBhvr>
                                    </p:animEffect>
                                    <p:anim calcmode="lin" valueType="num">
                                      <p:cBhvr>
                                        <p:cTn id="42" dur="1000" fill="hold"/>
                                        <p:tgtEl>
                                          <p:spTgt spid="2"/>
                                        </p:tgtEl>
                                        <p:attrNameLst>
                                          <p:attrName>ppt_x</p:attrName>
                                        </p:attrNameLst>
                                      </p:cBhvr>
                                      <p:tavLst>
                                        <p:tav tm="0">
                                          <p:val>
                                            <p:strVal val="#ppt_x"/>
                                          </p:val>
                                        </p:tav>
                                        <p:tav tm="100000">
                                          <p:val>
                                            <p:strVal val="#ppt_x"/>
                                          </p:val>
                                        </p:tav>
                                      </p:tavLst>
                                    </p:anim>
                                    <p:anim calcmode="lin" valueType="num">
                                      <p:cBhvr>
                                        <p:cTn id="4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10" presetClass="exit" presetSubtype="0" fill="hold" nodeType="clickEffect">
                                  <p:stCondLst>
                                    <p:cond delay="0"/>
                                  </p:stCondLst>
                                  <p:childTnLst>
                                    <p:animEffect transition="out" filter="fade">
                                      <p:cBhvr>
                                        <p:cTn id="47" dur="500"/>
                                        <p:tgtEl>
                                          <p:spTgt spid="12"/>
                                        </p:tgtEl>
                                      </p:cBhvr>
                                    </p:animEffect>
                                    <p:set>
                                      <p:cBhvr>
                                        <p:cTn id="48" dur="1" fill="hold">
                                          <p:stCondLst>
                                            <p:cond delay="499"/>
                                          </p:stCondLst>
                                        </p:cTn>
                                        <p:tgtEl>
                                          <p:spTgt spid="12"/>
                                        </p:tgtEl>
                                        <p:attrNameLst>
                                          <p:attrName>style.visibility</p:attrName>
                                        </p:attrNameLst>
                                      </p:cBhvr>
                                      <p:to>
                                        <p:strVal val="hidden"/>
                                      </p:to>
                                    </p:set>
                                  </p:childTnLst>
                                </p:cTn>
                              </p:par>
                              <p:par>
                                <p:cTn id="49" presetID="10" presetClass="exit" presetSubtype="0" fill="hold" nodeType="withEffect">
                                  <p:stCondLst>
                                    <p:cond delay="0"/>
                                  </p:stCondLst>
                                  <p:childTnLst>
                                    <p:animEffect transition="out" filter="fade">
                                      <p:cBhvr>
                                        <p:cTn id="50" dur="500"/>
                                        <p:tgtEl>
                                          <p:spTgt spid="17"/>
                                        </p:tgtEl>
                                      </p:cBhvr>
                                    </p:animEffect>
                                    <p:set>
                                      <p:cBhvr>
                                        <p:cTn id="51" dur="1" fill="hold">
                                          <p:stCondLst>
                                            <p:cond delay="499"/>
                                          </p:stCondLst>
                                        </p:cTn>
                                        <p:tgtEl>
                                          <p:spTgt spid="17"/>
                                        </p:tgtEl>
                                        <p:attrNameLst>
                                          <p:attrName>style.visibility</p:attrName>
                                        </p:attrNameLst>
                                      </p:cBhvr>
                                      <p:to>
                                        <p:strVal val="hidden"/>
                                      </p:to>
                                    </p:set>
                                  </p:childTnLst>
                                </p:cTn>
                              </p:par>
                              <p:par>
                                <p:cTn id="52" presetID="10" presetClass="exit" presetSubtype="0" fill="hold" nodeType="withEffect">
                                  <p:stCondLst>
                                    <p:cond delay="0"/>
                                  </p:stCondLst>
                                  <p:childTnLst>
                                    <p:animEffect transition="out" filter="fade">
                                      <p:cBhvr>
                                        <p:cTn id="53" dur="500"/>
                                        <p:tgtEl>
                                          <p:spTgt spid="11"/>
                                        </p:tgtEl>
                                      </p:cBhvr>
                                    </p:animEffect>
                                    <p:set>
                                      <p:cBhvr>
                                        <p:cTn id="54" dur="1" fill="hold">
                                          <p:stCondLst>
                                            <p:cond delay="499"/>
                                          </p:stCondLst>
                                        </p:cTn>
                                        <p:tgtEl>
                                          <p:spTgt spid="11"/>
                                        </p:tgtEl>
                                        <p:attrNameLst>
                                          <p:attrName>style.visibility</p:attrName>
                                        </p:attrNameLst>
                                      </p:cBhvr>
                                      <p:to>
                                        <p:strVal val="hidden"/>
                                      </p:to>
                                    </p:set>
                                  </p:childTnLst>
                                </p:cTn>
                              </p:par>
                              <p:par>
                                <p:cTn id="55" presetID="10" presetClass="exit" presetSubtype="0" fill="hold" nodeType="withEffect">
                                  <p:stCondLst>
                                    <p:cond delay="0"/>
                                  </p:stCondLst>
                                  <p:childTnLst>
                                    <p:animEffect transition="out" filter="fade">
                                      <p:cBhvr>
                                        <p:cTn id="56" dur="500"/>
                                        <p:tgtEl>
                                          <p:spTgt spid="19"/>
                                        </p:tgtEl>
                                      </p:cBhvr>
                                    </p:animEffect>
                                    <p:set>
                                      <p:cBhvr>
                                        <p:cTn id="57" dur="1" fill="hold">
                                          <p:stCondLst>
                                            <p:cond delay="499"/>
                                          </p:stCondLst>
                                        </p:cTn>
                                        <p:tgtEl>
                                          <p:spTgt spid="19"/>
                                        </p:tgtEl>
                                        <p:attrNameLst>
                                          <p:attrName>style.visibility</p:attrName>
                                        </p:attrNameLst>
                                      </p:cBhvr>
                                      <p:to>
                                        <p:strVal val="hidden"/>
                                      </p:to>
                                    </p:set>
                                  </p:childTnLst>
                                </p:cTn>
                              </p:par>
                              <p:par>
                                <p:cTn id="58" presetID="10" presetClass="exit" presetSubtype="0" fill="hold" nodeType="withEffect">
                                  <p:stCondLst>
                                    <p:cond delay="0"/>
                                  </p:stCondLst>
                                  <p:childTnLst>
                                    <p:animEffect transition="out" filter="fade">
                                      <p:cBhvr>
                                        <p:cTn id="59" dur="500"/>
                                        <p:tgtEl>
                                          <p:spTgt spid="16"/>
                                        </p:tgtEl>
                                      </p:cBhvr>
                                    </p:animEffect>
                                    <p:set>
                                      <p:cBhvr>
                                        <p:cTn id="60" dur="1" fill="hold">
                                          <p:stCondLst>
                                            <p:cond delay="499"/>
                                          </p:stCondLst>
                                        </p:cTn>
                                        <p:tgtEl>
                                          <p:spTgt spid="16"/>
                                        </p:tgtEl>
                                        <p:attrNameLst>
                                          <p:attrName>style.visibility</p:attrName>
                                        </p:attrNameLst>
                                      </p:cBhvr>
                                      <p:to>
                                        <p:strVal val="hidden"/>
                                      </p:to>
                                    </p:set>
                                  </p:childTnLst>
                                </p:cTn>
                              </p:par>
                              <p:par>
                                <p:cTn id="61" presetID="10" presetClass="exit" presetSubtype="0" fill="hold" nodeType="withEffect">
                                  <p:stCondLst>
                                    <p:cond delay="0"/>
                                  </p:stCondLst>
                                  <p:childTnLst>
                                    <p:animEffect transition="out" filter="fade">
                                      <p:cBhvr>
                                        <p:cTn id="62" dur="500"/>
                                        <p:tgtEl>
                                          <p:spTgt spid="15"/>
                                        </p:tgtEl>
                                      </p:cBhvr>
                                    </p:animEffect>
                                    <p:set>
                                      <p:cBhvr>
                                        <p:cTn id="63" dur="1" fill="hold">
                                          <p:stCondLst>
                                            <p:cond delay="499"/>
                                          </p:stCondLst>
                                        </p:cTn>
                                        <p:tgtEl>
                                          <p:spTgt spid="15"/>
                                        </p:tgtEl>
                                        <p:attrNameLst>
                                          <p:attrName>style.visibility</p:attrName>
                                        </p:attrNameLst>
                                      </p:cBhvr>
                                      <p:to>
                                        <p:strVal val="hidden"/>
                                      </p:to>
                                    </p:set>
                                  </p:childTnLst>
                                </p:cTn>
                              </p:par>
                              <p:par>
                                <p:cTn id="64" presetID="10" presetClass="exit" presetSubtype="0" fill="hold" nodeType="withEffect">
                                  <p:stCondLst>
                                    <p:cond delay="0"/>
                                  </p:stCondLst>
                                  <p:childTnLst>
                                    <p:animEffect transition="out" filter="fade">
                                      <p:cBhvr>
                                        <p:cTn id="65" dur="500"/>
                                        <p:tgtEl>
                                          <p:spTgt spid="18"/>
                                        </p:tgtEl>
                                      </p:cBhvr>
                                    </p:animEffect>
                                    <p:set>
                                      <p:cBhvr>
                                        <p:cTn id="66" dur="1" fill="hold">
                                          <p:stCondLst>
                                            <p:cond delay="499"/>
                                          </p:stCondLst>
                                        </p:cTn>
                                        <p:tgtEl>
                                          <p:spTgt spid="18"/>
                                        </p:tgtEl>
                                        <p:attrNameLst>
                                          <p:attrName>style.visibility</p:attrName>
                                        </p:attrNameLst>
                                      </p:cBhvr>
                                      <p:to>
                                        <p:strVal val="hidden"/>
                                      </p:to>
                                    </p:set>
                                  </p:childTnLst>
                                </p:cTn>
                              </p:par>
                              <p:par>
                                <p:cTn id="67" presetID="10" presetClass="exit" presetSubtype="0" fill="hold" grpId="1" nodeType="withEffect">
                                  <p:stCondLst>
                                    <p:cond delay="0"/>
                                  </p:stCondLst>
                                  <p:childTnLst>
                                    <p:animEffect transition="out" filter="fade">
                                      <p:cBhvr>
                                        <p:cTn id="68" dur="500"/>
                                        <p:tgtEl>
                                          <p:spTgt spid="2"/>
                                        </p:tgtEl>
                                      </p:cBhvr>
                                    </p:animEffect>
                                    <p:set>
                                      <p:cBhvr>
                                        <p:cTn id="69" dur="1" fill="hold">
                                          <p:stCondLst>
                                            <p:cond delay="499"/>
                                          </p:stCondLst>
                                        </p:cTn>
                                        <p:tgtEl>
                                          <p:spTgt spid="2"/>
                                        </p:tgtEl>
                                        <p:attrNameLst>
                                          <p:attrName>style.visibility</p:attrName>
                                        </p:attrNameLst>
                                      </p:cBhvr>
                                      <p:to>
                                        <p:strVal val="hidden"/>
                                      </p:to>
                                    </p:set>
                                  </p:childTnLst>
                                </p:cTn>
                              </p:par>
                              <p:par>
                                <p:cTn id="70" presetID="10" presetClass="entr" presetSubtype="0" fill="hold" nodeType="withEffect">
                                  <p:stCondLst>
                                    <p:cond delay="0"/>
                                  </p:stCondLst>
                                  <p:childTnLst>
                                    <p:set>
                                      <p:cBhvr>
                                        <p:cTn id="71" dur="1" fill="hold">
                                          <p:stCondLst>
                                            <p:cond delay="0"/>
                                          </p:stCondLst>
                                        </p:cTn>
                                        <p:tgtEl>
                                          <p:spTgt spid="21"/>
                                        </p:tgtEl>
                                        <p:attrNameLst>
                                          <p:attrName>style.visibility</p:attrName>
                                        </p:attrNameLst>
                                      </p:cBhvr>
                                      <p:to>
                                        <p:strVal val="visible"/>
                                      </p:to>
                                    </p:set>
                                    <p:animEffect transition="in" filter="fade">
                                      <p:cBhvr>
                                        <p:cTn id="72" dur="500"/>
                                        <p:tgtEl>
                                          <p:spTgt spid="21"/>
                                        </p:tgtEl>
                                      </p:cBhvr>
                                    </p:animEffect>
                                  </p:childTnLst>
                                </p:cTn>
                              </p:par>
                              <p:par>
                                <p:cTn id="73" presetID="10" presetClass="entr" presetSubtype="0" fill="hold" nodeType="withEffect">
                                  <p:stCondLst>
                                    <p:cond delay="0"/>
                                  </p:stCondLst>
                                  <p:childTnLst>
                                    <p:set>
                                      <p:cBhvr>
                                        <p:cTn id="74" dur="1" fill="hold">
                                          <p:stCondLst>
                                            <p:cond delay="0"/>
                                          </p:stCondLst>
                                        </p:cTn>
                                        <p:tgtEl>
                                          <p:spTgt spid="20"/>
                                        </p:tgtEl>
                                        <p:attrNameLst>
                                          <p:attrName>style.visibility</p:attrName>
                                        </p:attrNameLst>
                                      </p:cBhvr>
                                      <p:to>
                                        <p:strVal val="visible"/>
                                      </p:to>
                                    </p:set>
                                    <p:animEffect transition="in" filter="fade">
                                      <p:cBhvr>
                                        <p:cTn id="75" dur="500"/>
                                        <p:tgtEl>
                                          <p:spTgt spid="20"/>
                                        </p:tgtEl>
                                      </p:cBhvr>
                                    </p:animEffect>
                                  </p:childTnLst>
                                </p:cTn>
                              </p:par>
                              <p:par>
                                <p:cTn id="76" presetID="10" presetClass="entr" presetSubtype="0" fill="hold" nodeType="withEffect">
                                  <p:stCondLst>
                                    <p:cond delay="0"/>
                                  </p:stCondLst>
                                  <p:childTnLst>
                                    <p:set>
                                      <p:cBhvr>
                                        <p:cTn id="77" dur="1" fill="hold">
                                          <p:stCondLst>
                                            <p:cond delay="0"/>
                                          </p:stCondLst>
                                        </p:cTn>
                                        <p:tgtEl>
                                          <p:spTgt spid="22"/>
                                        </p:tgtEl>
                                        <p:attrNameLst>
                                          <p:attrName>style.visibility</p:attrName>
                                        </p:attrNameLst>
                                      </p:cBhvr>
                                      <p:to>
                                        <p:strVal val="visible"/>
                                      </p:to>
                                    </p:set>
                                    <p:animEffect transition="in" filter="fade">
                                      <p:cBhvr>
                                        <p:cTn id="78" dur="500"/>
                                        <p:tgtEl>
                                          <p:spTgt spid="22"/>
                                        </p:tgtEl>
                                      </p:cBhvr>
                                    </p:animEffect>
                                  </p:childTnLst>
                                </p:cTn>
                              </p:par>
                            </p:childTnLst>
                          </p:cTn>
                        </p:par>
                      </p:childTnLst>
                    </p:cTn>
                  </p:par>
                  <p:par>
                    <p:cTn id="79" fill="hold">
                      <p:stCondLst>
                        <p:cond delay="indefinite"/>
                      </p:stCondLst>
                      <p:childTnLst>
                        <p:par>
                          <p:cTn id="80" fill="hold">
                            <p:stCondLst>
                              <p:cond delay="0"/>
                            </p:stCondLst>
                            <p:childTnLst>
                              <p:par>
                                <p:cTn id="81" presetID="22" presetClass="entr" presetSubtype="2" fill="hold" grpId="0" nodeType="clickEffect">
                                  <p:stCondLst>
                                    <p:cond delay="0"/>
                                  </p:stCondLst>
                                  <p:childTnLst>
                                    <p:set>
                                      <p:cBhvr>
                                        <p:cTn id="82" dur="1" fill="hold">
                                          <p:stCondLst>
                                            <p:cond delay="0"/>
                                          </p:stCondLst>
                                        </p:cTn>
                                        <p:tgtEl>
                                          <p:spTgt spid="3"/>
                                        </p:tgtEl>
                                        <p:attrNameLst>
                                          <p:attrName>style.visibility</p:attrName>
                                        </p:attrNameLst>
                                      </p:cBhvr>
                                      <p:to>
                                        <p:strVal val="visible"/>
                                      </p:to>
                                    </p:set>
                                    <p:animEffect transition="in" filter="wipe(right)">
                                      <p:cBhvr>
                                        <p:cTn id="83" dur="500"/>
                                        <p:tgtEl>
                                          <p:spTgt spid="3"/>
                                        </p:tgtEl>
                                      </p:cBhvr>
                                    </p:animEffect>
                                  </p:childTnLst>
                                </p:cTn>
                              </p:par>
                              <p:par>
                                <p:cTn id="84" presetID="42" presetClass="entr" presetSubtype="0" fill="hold" grpId="0" nodeType="withEffect">
                                  <p:stCondLst>
                                    <p:cond delay="0"/>
                                  </p:stCondLst>
                                  <p:childTnLst>
                                    <p:set>
                                      <p:cBhvr>
                                        <p:cTn id="85" dur="1" fill="hold">
                                          <p:stCondLst>
                                            <p:cond delay="0"/>
                                          </p:stCondLst>
                                        </p:cTn>
                                        <p:tgtEl>
                                          <p:spTgt spid="25"/>
                                        </p:tgtEl>
                                        <p:attrNameLst>
                                          <p:attrName>style.visibility</p:attrName>
                                        </p:attrNameLst>
                                      </p:cBhvr>
                                      <p:to>
                                        <p:strVal val="visible"/>
                                      </p:to>
                                    </p:set>
                                    <p:animEffect transition="in" filter="fade">
                                      <p:cBhvr>
                                        <p:cTn id="86" dur="1000"/>
                                        <p:tgtEl>
                                          <p:spTgt spid="25"/>
                                        </p:tgtEl>
                                      </p:cBhvr>
                                    </p:animEffect>
                                    <p:anim calcmode="lin" valueType="num">
                                      <p:cBhvr>
                                        <p:cTn id="87" dur="1000" fill="hold"/>
                                        <p:tgtEl>
                                          <p:spTgt spid="25"/>
                                        </p:tgtEl>
                                        <p:attrNameLst>
                                          <p:attrName>ppt_x</p:attrName>
                                        </p:attrNameLst>
                                      </p:cBhvr>
                                      <p:tavLst>
                                        <p:tav tm="0">
                                          <p:val>
                                            <p:strVal val="#ppt_x"/>
                                          </p:val>
                                        </p:tav>
                                        <p:tav tm="100000">
                                          <p:val>
                                            <p:strVal val="#ppt_x"/>
                                          </p:val>
                                        </p:tav>
                                      </p:tavLst>
                                    </p:anim>
                                    <p:anim calcmode="lin" valueType="num">
                                      <p:cBhvr>
                                        <p:cTn id="88" dur="1000" fill="hold"/>
                                        <p:tgtEl>
                                          <p:spTgt spid="25"/>
                                        </p:tgtEl>
                                        <p:attrNameLst>
                                          <p:attrName>ppt_y</p:attrName>
                                        </p:attrNameLst>
                                      </p:cBhvr>
                                      <p:tavLst>
                                        <p:tav tm="0">
                                          <p:val>
                                            <p:strVal val="#ppt_y+.1"/>
                                          </p:val>
                                        </p:tav>
                                        <p:tav tm="100000">
                                          <p:val>
                                            <p:strVal val="#ppt_y"/>
                                          </p:val>
                                        </p:tav>
                                      </p:tavLst>
                                    </p:anim>
                                  </p:childTnLst>
                                </p:cTn>
                              </p:par>
                              <p:par>
                                <p:cTn id="89" presetID="22" presetClass="entr" presetSubtype="8" fill="hold" grpId="0" nodeType="withEffect">
                                  <p:stCondLst>
                                    <p:cond delay="500"/>
                                  </p:stCondLst>
                                  <p:childTnLst>
                                    <p:set>
                                      <p:cBhvr>
                                        <p:cTn id="90" dur="1" fill="hold">
                                          <p:stCondLst>
                                            <p:cond delay="0"/>
                                          </p:stCondLst>
                                        </p:cTn>
                                        <p:tgtEl>
                                          <p:spTgt spid="23"/>
                                        </p:tgtEl>
                                        <p:attrNameLst>
                                          <p:attrName>style.visibility</p:attrName>
                                        </p:attrNameLst>
                                      </p:cBhvr>
                                      <p:to>
                                        <p:strVal val="visible"/>
                                      </p:to>
                                    </p:set>
                                    <p:animEffect transition="in" filter="wipe(left)">
                                      <p:cBhvr>
                                        <p:cTn id="91" dur="500"/>
                                        <p:tgtEl>
                                          <p:spTgt spid="23"/>
                                        </p:tgtEl>
                                      </p:cBhvr>
                                    </p:animEffect>
                                  </p:childTnLst>
                                </p:cTn>
                              </p:par>
                              <p:par>
                                <p:cTn id="92" presetID="22" presetClass="entr" presetSubtype="8" fill="hold" grpId="0" nodeType="withEffect">
                                  <p:stCondLst>
                                    <p:cond delay="1000"/>
                                  </p:stCondLst>
                                  <p:childTnLst>
                                    <p:set>
                                      <p:cBhvr>
                                        <p:cTn id="93" dur="1" fill="hold">
                                          <p:stCondLst>
                                            <p:cond delay="0"/>
                                          </p:stCondLst>
                                        </p:cTn>
                                        <p:tgtEl>
                                          <p:spTgt spid="24"/>
                                        </p:tgtEl>
                                        <p:attrNameLst>
                                          <p:attrName>style.visibility</p:attrName>
                                        </p:attrNameLst>
                                      </p:cBhvr>
                                      <p:to>
                                        <p:strVal val="visible"/>
                                      </p:to>
                                    </p:set>
                                    <p:animEffect transition="in" filter="wipe(left)">
                                      <p:cBhvr>
                                        <p:cTn id="94"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animBg="1"/>
      <p:bldP spid="23" grpId="0" animBg="1"/>
      <p:bldP spid="24" grpId="0" animBg="1"/>
      <p:bldP spid="2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09455" y="2274256"/>
            <a:ext cx="6373092" cy="4299136"/>
          </a:xfrm>
          <a:prstGeom prst="rect">
            <a:avLst/>
          </a:prstGeom>
        </p:spPr>
      </p:pic>
      <p:sp>
        <p:nvSpPr>
          <p:cNvPr id="13" name="Titre 12"/>
          <p:cNvSpPr>
            <a:spLocks noGrp="1"/>
          </p:cNvSpPr>
          <p:nvPr>
            <p:ph type="title"/>
          </p:nvPr>
        </p:nvSpPr>
        <p:spPr/>
        <p:txBody>
          <a:bodyPr>
            <a:normAutofit/>
          </a:bodyPr>
          <a:lstStyle/>
          <a:p>
            <a:r>
              <a:rPr lang="fr-FR" sz="6000" noProof="1" smtClean="0"/>
              <a:t>Le capelan</a:t>
            </a:r>
            <a:endParaRPr lang="fr-FR" sz="6000" noProof="1"/>
          </a:p>
        </p:txBody>
      </p:sp>
      <p:sp>
        <p:nvSpPr>
          <p:cNvPr id="14" name="Espace réservé du contenu 13"/>
          <p:cNvSpPr>
            <a:spLocks noGrp="1"/>
          </p:cNvSpPr>
          <p:nvPr>
            <p:ph idx="1"/>
          </p:nvPr>
        </p:nvSpPr>
        <p:spPr/>
        <p:txBody>
          <a:bodyPr>
            <a:normAutofit/>
          </a:bodyPr>
          <a:lstStyle/>
          <a:p>
            <a:pPr marL="64008" indent="0">
              <a:buClr>
                <a:srgbClr val="9A5315"/>
              </a:buClr>
              <a:buNone/>
            </a:pPr>
            <a:r>
              <a:rPr lang="fr-FR" noProof="1" smtClean="0">
                <a:solidFill>
                  <a:schemeClr val="tx1">
                    <a:lumMod val="50000"/>
                  </a:schemeClr>
                </a:solidFill>
                <a:latin typeface="Calibri" panose="020F0502020204030204" pitchFamily="34" charset="0"/>
              </a:rPr>
              <a:t>Les impacts des changements climatiques sur le capelan :</a:t>
            </a:r>
          </a:p>
          <a:p>
            <a:pPr marL="64008" indent="0">
              <a:buClr>
                <a:srgbClr val="9A5315"/>
              </a:buClr>
              <a:buNone/>
            </a:pPr>
            <a:endParaRPr lang="fr-FR" noProof="1">
              <a:solidFill>
                <a:schemeClr val="tx1">
                  <a:lumMod val="50000"/>
                </a:schemeClr>
              </a:solidFill>
            </a:endParaRPr>
          </a:p>
          <a:p>
            <a:pPr marL="64008" indent="0">
              <a:buClr>
                <a:srgbClr val="9A5315"/>
              </a:buClr>
              <a:buNone/>
            </a:pPr>
            <a:endParaRPr lang="fr-FR" noProof="1" smtClean="0">
              <a:solidFill>
                <a:schemeClr val="tx1">
                  <a:lumMod val="50000"/>
                </a:schemeClr>
              </a:solidFill>
            </a:endParaRPr>
          </a:p>
          <a:p>
            <a:pPr marL="64008" indent="0">
              <a:buClr>
                <a:srgbClr val="9A5315"/>
              </a:buClr>
              <a:buNone/>
            </a:pPr>
            <a:endParaRPr lang="fr-FR" noProof="1"/>
          </a:p>
          <a:p>
            <a:pPr marL="406908" indent="-342900">
              <a:buClr>
                <a:srgbClr val="9A5315"/>
              </a:buClr>
            </a:pPr>
            <a:endParaRPr lang="fr-FR" noProof="1" smtClean="0"/>
          </a:p>
        </p:txBody>
      </p:sp>
      <p:pic>
        <p:nvPicPr>
          <p:cNvPr id="6" name="Imag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05180" y="1524000"/>
            <a:ext cx="6578466" cy="5083360"/>
          </a:xfrm>
          <a:prstGeom prst="rect">
            <a:avLst/>
          </a:prstGeom>
        </p:spPr>
      </p:pic>
      <p:pic>
        <p:nvPicPr>
          <p:cNvPr id="7" name="Imag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443035" y="1666788"/>
            <a:ext cx="757735" cy="757735"/>
          </a:xfrm>
          <a:prstGeom prst="rect">
            <a:avLst/>
          </a:prstGeom>
        </p:spPr>
      </p:pic>
      <p:pic>
        <p:nvPicPr>
          <p:cNvPr id="8" name="Imag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178382" y="1978422"/>
            <a:ext cx="643520" cy="643520"/>
          </a:xfrm>
          <a:prstGeom prst="rect">
            <a:avLst/>
          </a:prstGeom>
        </p:spPr>
      </p:pic>
      <p:cxnSp>
        <p:nvCxnSpPr>
          <p:cNvPr id="5" name="Connecteur droit avec flèche 4"/>
          <p:cNvCxnSpPr/>
          <p:nvPr/>
        </p:nvCxnSpPr>
        <p:spPr>
          <a:xfrm>
            <a:off x="8672946" y="3643745"/>
            <a:ext cx="0" cy="1288472"/>
          </a:xfrm>
          <a:prstGeom prst="straightConnector1">
            <a:avLst/>
          </a:prstGeom>
          <a:ln>
            <a:solidFill>
              <a:schemeClr val="tx2"/>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4" name="Image 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561064" y="790314"/>
            <a:ext cx="2114354" cy="472858"/>
          </a:xfrm>
          <a:prstGeom prst="rect">
            <a:avLst/>
          </a:prstGeom>
        </p:spPr>
      </p:pic>
    </p:spTree>
    <p:extLst>
      <p:ext uri="{BB962C8B-B14F-4D97-AF65-F5344CB8AC3E}">
        <p14:creationId xmlns:p14="http://schemas.microsoft.com/office/powerpoint/2010/main" val="321368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500"/>
                                        <p:tgtEl>
                                          <p:spTgt spid="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2" presetClass="entr" presetSubtype="2"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2000" fill="hold"/>
                                        <p:tgtEl>
                                          <p:spTgt spid="4"/>
                                        </p:tgtEl>
                                        <p:attrNameLst>
                                          <p:attrName>ppt_x</p:attrName>
                                        </p:attrNameLst>
                                      </p:cBhvr>
                                      <p:tavLst>
                                        <p:tav tm="0">
                                          <p:val>
                                            <p:strVal val="1+#ppt_w/2"/>
                                          </p:val>
                                        </p:tav>
                                        <p:tav tm="100000">
                                          <p:val>
                                            <p:strVal val="#ppt_x"/>
                                          </p:val>
                                        </p:tav>
                                      </p:tavLst>
                                    </p:anim>
                                    <p:anim calcmode="lin" valueType="num">
                                      <p:cBhvr additive="base">
                                        <p:cTn id="18" dur="20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6" presetClass="emph" presetSubtype="0" fill="hold" nodeType="clickEffect">
                                  <p:stCondLst>
                                    <p:cond delay="0"/>
                                  </p:stCondLst>
                                  <p:childTnLst>
                                    <p:animScale>
                                      <p:cBhvr>
                                        <p:cTn id="22" dur="2000" fill="hold"/>
                                        <p:tgtEl>
                                          <p:spTgt spid="4"/>
                                        </p:tgtEl>
                                      </p:cBhvr>
                                      <p:by x="35000" y="35000"/>
                                    </p:animScale>
                                  </p:childTnLst>
                                </p:cTn>
                              </p:par>
                              <p:par>
                                <p:cTn id="23" presetID="0" presetClass="path" presetSubtype="0" accel="50000" decel="50000" fill="hold" nodeType="withEffect">
                                  <p:stCondLst>
                                    <p:cond delay="0"/>
                                  </p:stCondLst>
                                  <p:childTnLst>
                                    <p:animMotion origin="layout" path="M -0.00912 1.48148E-6 L 0.06133 0.54537 " pathEditMode="relative" rAng="0" ptsTypes="AA">
                                      <p:cBhvr>
                                        <p:cTn id="24" dur="2000" fill="hold"/>
                                        <p:tgtEl>
                                          <p:spTgt spid="4"/>
                                        </p:tgtEl>
                                        <p:attrNameLst>
                                          <p:attrName>ppt_x</p:attrName>
                                          <p:attrName>ppt_y</p:attrName>
                                        </p:attrNameLst>
                                      </p:cBhvr>
                                      <p:rCtr x="3516" y="27269"/>
                                    </p:animMotion>
                                  </p:childTnLst>
                                </p:cTn>
                              </p:par>
                            </p:childTnLst>
                          </p:cTn>
                        </p:par>
                      </p:childTnLst>
                    </p:cTn>
                  </p:par>
                  <p:par>
                    <p:cTn id="25" fill="hold">
                      <p:stCondLst>
                        <p:cond delay="indefinite"/>
                      </p:stCondLst>
                      <p:childTnLst>
                        <p:par>
                          <p:cTn id="26" fill="hold">
                            <p:stCondLst>
                              <p:cond delay="0"/>
                            </p:stCondLst>
                            <p:childTnLst>
                              <p:par>
                                <p:cTn id="27" presetID="0" presetClass="path" presetSubtype="0" accel="50000" decel="50000" fill="hold" nodeType="clickEffect">
                                  <p:stCondLst>
                                    <p:cond delay="0"/>
                                  </p:stCondLst>
                                  <p:childTnLst>
                                    <p:animMotion origin="layout" path="M 0.06133 0.54143 L 0.02383 0.68495 " pathEditMode="relative" rAng="0" ptsTypes="AA">
                                      <p:cBhvr>
                                        <p:cTn id="28" dur="2000" fill="hold"/>
                                        <p:tgtEl>
                                          <p:spTgt spid="4"/>
                                        </p:tgtEl>
                                        <p:attrNameLst>
                                          <p:attrName>ppt_x</p:attrName>
                                          <p:attrName>ppt_y</p:attrName>
                                        </p:attrNameLst>
                                      </p:cBhvr>
                                      <p:rCtr x="-1875" y="7176"/>
                                    </p:animMotion>
                                  </p:childTnLst>
                                </p:cTn>
                              </p:par>
                            </p:childTnLst>
                          </p:cTn>
                        </p:par>
                      </p:childTnLst>
                    </p:cTn>
                  </p:par>
                  <p:par>
                    <p:cTn id="29" fill="hold">
                      <p:stCondLst>
                        <p:cond delay="indefinite"/>
                      </p:stCondLst>
                      <p:childTnLst>
                        <p:par>
                          <p:cTn id="30" fill="hold">
                            <p:stCondLst>
                              <p:cond delay="0"/>
                            </p:stCondLst>
                            <p:childTnLst>
                              <p:par>
                                <p:cTn id="31" presetID="0" presetClass="path" presetSubtype="0" accel="50000" decel="50000" fill="hold" nodeType="clickEffect">
                                  <p:stCondLst>
                                    <p:cond delay="0"/>
                                  </p:stCondLst>
                                  <p:childTnLst>
                                    <p:animMotion origin="layout" path="M 0.025 0.68287 L 0.13294 0.4162 " pathEditMode="relative" rAng="0" ptsTypes="AA">
                                      <p:cBhvr>
                                        <p:cTn id="32" dur="2000" fill="hold"/>
                                        <p:tgtEl>
                                          <p:spTgt spid="4"/>
                                        </p:tgtEl>
                                        <p:attrNameLst>
                                          <p:attrName>ppt_x</p:attrName>
                                          <p:attrName>ppt_y</p:attrName>
                                        </p:attrNameLst>
                                      </p:cBhvr>
                                      <p:rCtr x="5391" y="-13333"/>
                                    </p:animMotion>
                                  </p:childTnLst>
                                </p:cTn>
                              </p:par>
                            </p:childTnLst>
                          </p:cTn>
                        </p:par>
                      </p:childTnLst>
                    </p:cTn>
                  </p:par>
                  <p:par>
                    <p:cTn id="33" fill="hold">
                      <p:stCondLst>
                        <p:cond delay="indefinite"/>
                      </p:stCondLst>
                      <p:childTnLst>
                        <p:par>
                          <p:cTn id="34" fill="hold">
                            <p:stCondLst>
                              <p:cond delay="0"/>
                            </p:stCondLst>
                            <p:childTnLst>
                              <p:par>
                                <p:cTn id="35" presetID="42" presetClass="exit" presetSubtype="0" fill="hold" nodeType="clickEffect">
                                  <p:stCondLst>
                                    <p:cond delay="0"/>
                                  </p:stCondLst>
                                  <p:childTnLst>
                                    <p:animEffect transition="out" filter="fade">
                                      <p:cBhvr>
                                        <p:cTn id="36" dur="1000"/>
                                        <p:tgtEl>
                                          <p:spTgt spid="2"/>
                                        </p:tgtEl>
                                      </p:cBhvr>
                                    </p:animEffect>
                                    <p:anim calcmode="lin" valueType="num">
                                      <p:cBhvr>
                                        <p:cTn id="37" dur="1000"/>
                                        <p:tgtEl>
                                          <p:spTgt spid="2"/>
                                        </p:tgtEl>
                                        <p:attrNameLst>
                                          <p:attrName>ppt_x</p:attrName>
                                        </p:attrNameLst>
                                      </p:cBhvr>
                                      <p:tavLst>
                                        <p:tav tm="0">
                                          <p:val>
                                            <p:strVal val="ppt_x"/>
                                          </p:val>
                                        </p:tav>
                                        <p:tav tm="100000">
                                          <p:val>
                                            <p:strVal val="ppt_x"/>
                                          </p:val>
                                        </p:tav>
                                      </p:tavLst>
                                    </p:anim>
                                    <p:anim calcmode="lin" valueType="num">
                                      <p:cBhvr>
                                        <p:cTn id="38" dur="1000"/>
                                        <p:tgtEl>
                                          <p:spTgt spid="2"/>
                                        </p:tgtEl>
                                        <p:attrNameLst>
                                          <p:attrName>ppt_y</p:attrName>
                                        </p:attrNameLst>
                                      </p:cBhvr>
                                      <p:tavLst>
                                        <p:tav tm="0">
                                          <p:val>
                                            <p:strVal val="ppt_y"/>
                                          </p:val>
                                        </p:tav>
                                        <p:tav tm="100000">
                                          <p:val>
                                            <p:strVal val="ppt_y+.1"/>
                                          </p:val>
                                        </p:tav>
                                      </p:tavLst>
                                    </p:anim>
                                    <p:set>
                                      <p:cBhvr>
                                        <p:cTn id="39" dur="1" fill="hold">
                                          <p:stCondLst>
                                            <p:cond delay="999"/>
                                          </p:stCondLst>
                                        </p:cTn>
                                        <p:tgtEl>
                                          <p:spTgt spid="2"/>
                                        </p:tgtEl>
                                        <p:attrNameLst>
                                          <p:attrName>style.visibility</p:attrName>
                                        </p:attrNameLst>
                                      </p:cBhvr>
                                      <p:to>
                                        <p:strVal val="hidden"/>
                                      </p:to>
                                    </p:set>
                                  </p:childTnLst>
                                </p:cTn>
                              </p:par>
                              <p:par>
                                <p:cTn id="40" presetID="10" presetClass="exit" presetSubtype="0" fill="hold" nodeType="withEffect">
                                  <p:stCondLst>
                                    <p:cond delay="0"/>
                                  </p:stCondLst>
                                  <p:childTnLst>
                                    <p:animEffect transition="out" filter="fade">
                                      <p:cBhvr>
                                        <p:cTn id="41" dur="500"/>
                                        <p:tgtEl>
                                          <p:spTgt spid="14">
                                            <p:txEl>
                                              <p:pRg st="0" end="0"/>
                                            </p:txEl>
                                          </p:spTgt>
                                        </p:tgtEl>
                                      </p:cBhvr>
                                    </p:animEffect>
                                    <p:set>
                                      <p:cBhvr>
                                        <p:cTn id="42" dur="1" fill="hold">
                                          <p:stCondLst>
                                            <p:cond delay="499"/>
                                          </p:stCondLst>
                                        </p:cTn>
                                        <p:tgtEl>
                                          <p:spTgt spid="14">
                                            <p:txEl>
                                              <p:pRg st="0" end="0"/>
                                            </p:txEl>
                                          </p:spTgt>
                                        </p:tgtEl>
                                        <p:attrNameLst>
                                          <p:attrName>style.visibility</p:attrName>
                                        </p:attrNameLst>
                                      </p:cBhvr>
                                      <p:to>
                                        <p:strVal val="hidden"/>
                                      </p:to>
                                    </p:set>
                                  </p:childTnLst>
                                </p:cTn>
                              </p:par>
                              <p:par>
                                <p:cTn id="43" presetID="10" presetClass="entr" presetSubtype="0" fill="hold" nodeType="withEffect">
                                  <p:stCondLst>
                                    <p:cond delay="0"/>
                                  </p:stCondLst>
                                  <p:childTnLst>
                                    <p:set>
                                      <p:cBhvr>
                                        <p:cTn id="44" dur="1" fill="hold">
                                          <p:stCondLst>
                                            <p:cond delay="0"/>
                                          </p:stCondLst>
                                        </p:cTn>
                                        <p:tgtEl>
                                          <p:spTgt spid="6"/>
                                        </p:tgtEl>
                                        <p:attrNameLst>
                                          <p:attrName>style.visibility</p:attrName>
                                        </p:attrNameLst>
                                      </p:cBhvr>
                                      <p:to>
                                        <p:strVal val="visible"/>
                                      </p:to>
                                    </p:set>
                                    <p:animEffect transition="in" filter="fade">
                                      <p:cBhvr>
                                        <p:cTn id="45" dur="500"/>
                                        <p:tgtEl>
                                          <p:spTgt spid="6"/>
                                        </p:tgtEl>
                                      </p:cBhvr>
                                    </p:animEffect>
                                  </p:childTnLst>
                                </p:cTn>
                              </p:par>
                              <p:par>
                                <p:cTn id="46" presetID="10" presetClass="entr" presetSubtype="0" fill="hold" nodeType="withEffect">
                                  <p:stCondLst>
                                    <p:cond delay="0"/>
                                  </p:stCondLst>
                                  <p:childTnLst>
                                    <p:set>
                                      <p:cBhvr>
                                        <p:cTn id="47" dur="1" fill="hold">
                                          <p:stCondLst>
                                            <p:cond delay="0"/>
                                          </p:stCondLst>
                                        </p:cTn>
                                        <p:tgtEl>
                                          <p:spTgt spid="7"/>
                                        </p:tgtEl>
                                        <p:attrNameLst>
                                          <p:attrName>style.visibility</p:attrName>
                                        </p:attrNameLst>
                                      </p:cBhvr>
                                      <p:to>
                                        <p:strVal val="visible"/>
                                      </p:to>
                                    </p:set>
                                    <p:animEffect transition="in" filter="fade">
                                      <p:cBhvr>
                                        <p:cTn id="48" dur="500"/>
                                        <p:tgtEl>
                                          <p:spTgt spid="7"/>
                                        </p:tgtEl>
                                      </p:cBhvr>
                                    </p:animEffect>
                                  </p:childTnLst>
                                </p:cTn>
                              </p:par>
                              <p:par>
                                <p:cTn id="49" presetID="10" presetClass="entr" presetSubtype="0" fill="hold" nodeType="with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fade">
                                      <p:cBhvr>
                                        <p:cTn id="51" dur="500"/>
                                        <p:tgtEl>
                                          <p:spTgt spid="8"/>
                                        </p:tgtEl>
                                      </p:cBhvr>
                                    </p:animEffect>
                                  </p:childTnLst>
                                </p:cTn>
                              </p:par>
                            </p:childTnLst>
                          </p:cTn>
                        </p:par>
                      </p:childTnLst>
                    </p:cTn>
                  </p:par>
                  <p:par>
                    <p:cTn id="52" fill="hold">
                      <p:stCondLst>
                        <p:cond delay="indefinite"/>
                      </p:stCondLst>
                      <p:childTnLst>
                        <p:par>
                          <p:cTn id="53" fill="hold">
                            <p:stCondLst>
                              <p:cond delay="0"/>
                            </p:stCondLst>
                            <p:childTnLst>
                              <p:par>
                                <p:cTn id="54" presetID="16" presetClass="entr" presetSubtype="42" fill="hold" nodeType="clickEffect">
                                  <p:stCondLst>
                                    <p:cond delay="0"/>
                                  </p:stCondLst>
                                  <p:childTnLst>
                                    <p:set>
                                      <p:cBhvr>
                                        <p:cTn id="55" dur="1" fill="hold">
                                          <p:stCondLst>
                                            <p:cond delay="0"/>
                                          </p:stCondLst>
                                        </p:cTn>
                                        <p:tgtEl>
                                          <p:spTgt spid="5"/>
                                        </p:tgtEl>
                                        <p:attrNameLst>
                                          <p:attrName>style.visibility</p:attrName>
                                        </p:attrNameLst>
                                      </p:cBhvr>
                                      <p:to>
                                        <p:strVal val="visible"/>
                                      </p:to>
                                    </p:set>
                                    <p:animEffect transition="in" filter="barn(outHorizontal)">
                                      <p:cBhvr>
                                        <p:cTn id="56" dur="500"/>
                                        <p:tgtEl>
                                          <p:spTgt spid="5"/>
                                        </p:tgtEl>
                                      </p:cBhvr>
                                    </p:animEffect>
                                  </p:childTnLst>
                                </p:cTn>
                              </p:par>
                            </p:childTnLst>
                          </p:cTn>
                        </p:par>
                      </p:childTnLst>
                    </p:cTn>
                  </p:par>
                  <p:par>
                    <p:cTn id="57" fill="hold">
                      <p:stCondLst>
                        <p:cond delay="indefinite"/>
                      </p:stCondLst>
                      <p:childTnLst>
                        <p:par>
                          <p:cTn id="58" fill="hold">
                            <p:stCondLst>
                              <p:cond delay="0"/>
                            </p:stCondLst>
                            <p:childTnLst>
                              <p:par>
                                <p:cTn id="59" presetID="42" presetClass="path" presetSubtype="0" accel="50000" decel="50000" fill="hold" nodeType="clickEffect">
                                  <p:stCondLst>
                                    <p:cond delay="0"/>
                                  </p:stCondLst>
                                  <p:childTnLst>
                                    <p:animMotion origin="layout" path="M 1.875E-6 -1.48148E-6 L 1.875E-6 0.09398 " pathEditMode="relative" rAng="0" ptsTypes="AA">
                                      <p:cBhvr>
                                        <p:cTn id="60" dur="2000" fill="hold"/>
                                        <p:tgtEl>
                                          <p:spTgt spid="5"/>
                                        </p:tgtEl>
                                        <p:attrNameLst>
                                          <p:attrName>ppt_x</p:attrName>
                                          <p:attrName>ppt_y</p:attrName>
                                        </p:attrNameLst>
                                      </p:cBhvr>
                                      <p:rCtr x="0" y="4699"/>
                                    </p:animMotion>
                                  </p:childTnLst>
                                </p:cTn>
                              </p:par>
                              <p:par>
                                <p:cTn id="61" presetID="0" presetClass="path" presetSubtype="0" accel="50000" decel="50000" fill="hold" nodeType="withEffect">
                                  <p:stCondLst>
                                    <p:cond delay="0"/>
                                  </p:stCondLst>
                                  <p:childTnLst>
                                    <p:animMotion origin="layout" path="M 0.13294 0.4162 L 0.13177 0.57176 " pathEditMode="relative" rAng="0" ptsTypes="AA">
                                      <p:cBhvr>
                                        <p:cTn id="62" dur="2000" fill="hold"/>
                                        <p:tgtEl>
                                          <p:spTgt spid="4"/>
                                        </p:tgtEl>
                                        <p:attrNameLst>
                                          <p:attrName>ppt_x</p:attrName>
                                          <p:attrName>ppt_y</p:attrName>
                                        </p:attrNameLst>
                                      </p:cBhvr>
                                      <p:rCtr x="-65" y="777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80000"/>
            <a:lum/>
            <a:extLst>
              <a:ext uri="{BEBA8EAE-BF5A-486C-A8C5-ECC9F3942E4B}">
                <a14:imgProps xmlns:a14="http://schemas.microsoft.com/office/drawing/2010/main">
                  <a14:imgLayer r:embed="rId4">
                    <a14:imgEffect>
                      <a14:saturation sat="70000"/>
                    </a14:imgEffect>
                  </a14:imgLayer>
                </a14:imgProps>
              </a:ext>
            </a:extLst>
          </a:blip>
          <a:srcRect/>
          <a:stretch>
            <a:fillRect/>
          </a:stretch>
        </a:blipFill>
        <a:effectLst/>
      </p:bgPr>
    </p:bg>
    <p:spTree>
      <p:nvGrpSpPr>
        <p:cNvPr id="1" name=""/>
        <p:cNvGrpSpPr/>
        <p:nvPr/>
      </p:nvGrpSpPr>
      <p:grpSpPr>
        <a:xfrm>
          <a:off x="0" y="0"/>
          <a:ext cx="0" cy="0"/>
          <a:chOff x="0" y="0"/>
          <a:chExt cx="0" cy="0"/>
        </a:xfrm>
      </p:grpSpPr>
      <p:sp>
        <p:nvSpPr>
          <p:cNvPr id="4" name="Titre 12"/>
          <p:cNvSpPr>
            <a:spLocks noGrp="1"/>
          </p:cNvSpPr>
          <p:nvPr>
            <p:ph type="title"/>
          </p:nvPr>
        </p:nvSpPr>
        <p:spPr>
          <a:xfrm>
            <a:off x="1065212" y="304800"/>
            <a:ext cx="10058402" cy="1219200"/>
          </a:xfrm>
        </p:spPr>
        <p:txBody>
          <a:bodyPr>
            <a:normAutofit/>
          </a:bodyPr>
          <a:lstStyle/>
          <a:p>
            <a:r>
              <a:rPr lang="fr-FR" sz="6000" noProof="1" smtClean="0"/>
              <a:t>Le capelan</a:t>
            </a:r>
            <a:endParaRPr lang="fr-FR" sz="6000" noProof="1"/>
          </a:p>
        </p:txBody>
      </p:sp>
      <p:sp>
        <p:nvSpPr>
          <p:cNvPr id="5" name="Espace réservé du contenu 13"/>
          <p:cNvSpPr txBox="1">
            <a:spLocks/>
          </p:cNvSpPr>
          <p:nvPr/>
        </p:nvSpPr>
        <p:spPr>
          <a:xfrm>
            <a:off x="2808397" y="2037474"/>
            <a:ext cx="9383603" cy="4229100"/>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0"/>
              </a:spcBef>
              <a:buFont typeface="Arial" panose="020B0604020202020204" pitchFamily="34" charset="0"/>
              <a:buNone/>
              <a:defRPr sz="2400" kern="1200">
                <a:solidFill>
                  <a:schemeClr val="tx1"/>
                </a:solidFill>
                <a:latin typeface="+mn-lt"/>
                <a:ea typeface="+mn-ea"/>
                <a:cs typeface="+mn-cs"/>
              </a:defRPr>
            </a:lvl1pPr>
            <a:lvl2pPr marL="457200" indent="0" algn="l" defTabSz="914400" rtl="0" eaLnBrk="1" latinLnBrk="0" hangingPunct="1">
              <a:lnSpc>
                <a:spcPct val="100000"/>
              </a:lnSpc>
              <a:spcBef>
                <a:spcPts val="12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100000"/>
              </a:lnSpc>
              <a:spcBef>
                <a:spcPts val="8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100000"/>
              </a:lnSpc>
              <a:spcBef>
                <a:spcPts val="6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100000"/>
              </a:lnSpc>
              <a:spcBef>
                <a:spcPts val="6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6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6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600"/>
              </a:spcBef>
              <a:buFont typeface="Arial" panose="020B0604020202020204" pitchFamily="34" charset="0"/>
              <a:buNone/>
              <a:defRPr sz="1600" kern="1200" baseline="0">
                <a:solidFill>
                  <a:schemeClr val="tx1">
                    <a:tint val="75000"/>
                  </a:schemeClr>
                </a:solidFill>
                <a:latin typeface="+mn-lt"/>
                <a:ea typeface="+mn-ea"/>
                <a:cs typeface="+mn-cs"/>
              </a:defRPr>
            </a:lvl8pPr>
            <a:lvl9pPr marL="3657600" indent="0" algn="l" defTabSz="914400" rtl="0" eaLnBrk="1" latinLnBrk="0" hangingPunct="1">
              <a:lnSpc>
                <a:spcPct val="90000"/>
              </a:lnSpc>
              <a:spcBef>
                <a:spcPts val="600"/>
              </a:spcBef>
              <a:buFont typeface="Arial" panose="020B0604020202020204" pitchFamily="34" charset="0"/>
              <a:buNone/>
              <a:defRPr sz="1600" kern="1200" baseline="0">
                <a:solidFill>
                  <a:schemeClr val="tx1">
                    <a:tint val="75000"/>
                  </a:schemeClr>
                </a:solidFill>
                <a:latin typeface="+mn-lt"/>
                <a:ea typeface="+mn-ea"/>
                <a:cs typeface="+mn-cs"/>
              </a:defRPr>
            </a:lvl9pPr>
          </a:lstStyle>
          <a:p>
            <a:pPr marL="342900" indent="-342900" algn="just">
              <a:buClr>
                <a:schemeClr val="tx1">
                  <a:lumMod val="50000"/>
                </a:schemeClr>
              </a:buClr>
              <a:buFont typeface="Arial" panose="020B0604020202020204" pitchFamily="34" charset="0"/>
              <a:buChar char="•"/>
            </a:pPr>
            <a:r>
              <a:rPr lang="fr-FR" noProof="1" smtClean="0">
                <a:solidFill>
                  <a:schemeClr val="tx1">
                    <a:lumMod val="50000"/>
                  </a:schemeClr>
                </a:solidFill>
                <a:latin typeface="Calibri" panose="020F0502020204030204" pitchFamily="34" charset="0"/>
              </a:rPr>
              <a:t>Le capelan est une espèce très abondante dans le Saint-Laurent.</a:t>
            </a:r>
          </a:p>
          <a:p>
            <a:pPr marL="342900" indent="-342900" algn="just">
              <a:buClr>
                <a:schemeClr val="tx1">
                  <a:lumMod val="50000"/>
                </a:schemeClr>
              </a:buClr>
              <a:buFont typeface="Arial" panose="020B0604020202020204" pitchFamily="34" charset="0"/>
              <a:buChar char="•"/>
            </a:pPr>
            <a:endParaRPr lang="fr-FR" noProof="1">
              <a:solidFill>
                <a:schemeClr val="tx1">
                  <a:lumMod val="50000"/>
                </a:schemeClr>
              </a:solidFill>
              <a:latin typeface="Calibri" panose="020F0502020204030204" pitchFamily="34" charset="0"/>
            </a:endParaRPr>
          </a:p>
          <a:p>
            <a:pPr marL="342900" indent="-342900" algn="just">
              <a:buClr>
                <a:schemeClr val="tx1">
                  <a:lumMod val="50000"/>
                </a:schemeClr>
              </a:buClr>
              <a:buFont typeface="Arial" panose="020B0604020202020204" pitchFamily="34" charset="0"/>
              <a:buChar char="•"/>
            </a:pPr>
            <a:r>
              <a:rPr lang="fr-FR" noProof="1" smtClean="0">
                <a:solidFill>
                  <a:schemeClr val="tx1">
                    <a:lumMod val="50000"/>
                  </a:schemeClr>
                </a:solidFill>
                <a:latin typeface="Calibri" panose="020F0502020204030204" pitchFamily="34" charset="0"/>
              </a:rPr>
              <a:t>Bien qu’il soit un petit poisson, il a une grande importance dans le cycle de la chaîne alimentaire.</a:t>
            </a:r>
          </a:p>
          <a:p>
            <a:pPr marL="342900" indent="-342900" algn="just">
              <a:buClr>
                <a:schemeClr val="tx1">
                  <a:lumMod val="50000"/>
                </a:schemeClr>
              </a:buClr>
              <a:buFont typeface="Arial" panose="020B0604020202020204" pitchFamily="34" charset="0"/>
              <a:buChar char="•"/>
            </a:pPr>
            <a:endParaRPr lang="fr-FR" noProof="1">
              <a:solidFill>
                <a:schemeClr val="tx1">
                  <a:lumMod val="50000"/>
                </a:schemeClr>
              </a:solidFill>
              <a:latin typeface="Calibri" panose="020F0502020204030204" pitchFamily="34" charset="0"/>
            </a:endParaRPr>
          </a:p>
          <a:p>
            <a:pPr marL="342900" indent="-342900" algn="just">
              <a:buClr>
                <a:schemeClr val="tx1">
                  <a:lumMod val="50000"/>
                </a:schemeClr>
              </a:buClr>
              <a:buFont typeface="Arial" panose="020B0604020202020204" pitchFamily="34" charset="0"/>
              <a:buChar char="•"/>
            </a:pPr>
            <a:r>
              <a:rPr lang="fr-FR" noProof="1" smtClean="0">
                <a:solidFill>
                  <a:schemeClr val="tx1">
                    <a:lumMod val="50000"/>
                  </a:schemeClr>
                </a:solidFill>
                <a:latin typeface="Calibri" panose="020F0502020204030204" pitchFamily="34" charset="0"/>
              </a:rPr>
              <a:t>Les changements climatiques affectent le comportement du capelan.</a:t>
            </a:r>
          </a:p>
          <a:p>
            <a:pPr marL="342900" indent="-342900" algn="just">
              <a:buClr>
                <a:schemeClr val="tx1">
                  <a:lumMod val="50000"/>
                </a:schemeClr>
              </a:buClr>
              <a:buFont typeface="Arial" panose="020B0604020202020204" pitchFamily="34" charset="0"/>
              <a:buChar char="•"/>
            </a:pPr>
            <a:endParaRPr lang="fr-FR" noProof="1">
              <a:solidFill>
                <a:schemeClr val="tx1">
                  <a:lumMod val="50000"/>
                </a:schemeClr>
              </a:solidFill>
              <a:latin typeface="Calibri" panose="020F0502020204030204" pitchFamily="34" charset="0"/>
            </a:endParaRPr>
          </a:p>
          <a:p>
            <a:pPr marL="342900" indent="-342900" algn="just">
              <a:buClr>
                <a:srgbClr val="9A5315"/>
              </a:buClr>
              <a:buFont typeface="Arial" panose="020B0604020202020204" pitchFamily="34" charset="0"/>
              <a:buChar char="•"/>
            </a:pPr>
            <a:endParaRPr lang="fr-FR" noProof="1" smtClean="0">
              <a:latin typeface="Calibri" panose="020F0502020204030204" pitchFamily="34" charset="0"/>
            </a:endParaRPr>
          </a:p>
          <a:p>
            <a:pPr marL="342900" indent="-342900" algn="just">
              <a:buClr>
                <a:srgbClr val="9A5315"/>
              </a:buClr>
              <a:buFont typeface="Arial" panose="020B0604020202020204" pitchFamily="34" charset="0"/>
              <a:buChar char="•"/>
            </a:pPr>
            <a:endParaRPr lang="fr-FR" noProof="1">
              <a:latin typeface="Calibri" panose="020F0502020204030204" pitchFamily="34" charset="0"/>
            </a:endParaRPr>
          </a:p>
        </p:txBody>
      </p:sp>
    </p:spTree>
    <p:extLst>
      <p:ext uri="{BB962C8B-B14F-4D97-AF65-F5344CB8AC3E}">
        <p14:creationId xmlns:p14="http://schemas.microsoft.com/office/powerpoint/2010/main" val="18057482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fade">
                                      <p:cBhvr>
                                        <p:cTn id="12" dur="5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animEffect transition="in" filter="fade">
                                      <p:cBhvr>
                                        <p:cTn id="17"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NUM" val="27"/>
</p:tagLst>
</file>

<file path=ppt/tags/tag2.xml><?xml version="1.0" encoding="utf-8"?>
<p:tagLst xmlns:a="http://schemas.openxmlformats.org/drawingml/2006/main" xmlns:r="http://schemas.openxmlformats.org/officeDocument/2006/relationships" xmlns:p="http://schemas.openxmlformats.org/presentationml/2006/main">
  <p:tag name="NUM" val="4"/>
</p:tagLst>
</file>

<file path=ppt/tags/tag3.xml><?xml version="1.0" encoding="utf-8"?>
<p:tagLst xmlns:a="http://schemas.openxmlformats.org/drawingml/2006/main" xmlns:r="http://schemas.openxmlformats.org/officeDocument/2006/relationships" xmlns:p="http://schemas.openxmlformats.org/presentationml/2006/main">
  <p:tag name="NUM" val="10"/>
</p:tagLst>
</file>

<file path=ppt/theme/theme1.xml><?xml version="1.0" encoding="utf-8"?>
<a:theme xmlns:a="http://schemas.openxmlformats.org/drawingml/2006/main" name="Nature Illustration 16x9">
  <a:themeElements>
    <a:clrScheme name="Nature Illustration">
      <a:dk1>
        <a:srgbClr val="9A5315"/>
      </a:dk1>
      <a:lt1>
        <a:srgbClr val="FFFFFF"/>
      </a:lt1>
      <a:dk2>
        <a:srgbClr val="000000"/>
      </a:dk2>
      <a:lt2>
        <a:srgbClr val="D1E5F9"/>
      </a:lt2>
      <a:accent1>
        <a:srgbClr val="F3771A"/>
      </a:accent1>
      <a:accent2>
        <a:srgbClr val="8BBEF1"/>
      </a:accent2>
      <a:accent3>
        <a:srgbClr val="6DC025"/>
      </a:accent3>
      <a:accent4>
        <a:srgbClr val="9A5315"/>
      </a:accent4>
      <a:accent5>
        <a:srgbClr val="F1471F"/>
      </a:accent5>
      <a:accent6>
        <a:srgbClr val="DA6FDF"/>
      </a:accent6>
      <a:hlink>
        <a:srgbClr val="6DC025"/>
      </a:hlink>
      <a:folHlink>
        <a:srgbClr val="9A5315"/>
      </a:folHlink>
    </a:clrScheme>
    <a:fontScheme name="Segoe Print">
      <a:majorFont>
        <a:latin typeface="Segoe Print"/>
        <a:ea typeface=""/>
        <a:cs typeface=""/>
      </a:majorFont>
      <a:minorFont>
        <a:latin typeface="Segoe Pri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atureIllustration_16x9_TP103431353" id="{A62416C7-154E-4BBA-A2A9-EF4E5612367C}" vid="{9E8E00A5-0EB1-41EA-BCE3-B5198EA9E9F8}"/>
    </a:ext>
  </a:extLst>
</a:theme>
</file>

<file path=ppt/theme/theme2.xml><?xml version="1.0" encoding="utf-8"?>
<a:theme xmlns:a="http://schemas.openxmlformats.org/drawingml/2006/main" name="Office Theme">
  <a:themeElements>
    <a:clrScheme name="Nature Illustration">
      <a:dk1>
        <a:srgbClr val="9A5315"/>
      </a:dk1>
      <a:lt1>
        <a:srgbClr val="FFFFFF"/>
      </a:lt1>
      <a:dk2>
        <a:srgbClr val="000000"/>
      </a:dk2>
      <a:lt2>
        <a:srgbClr val="D1E5F9"/>
      </a:lt2>
      <a:accent1>
        <a:srgbClr val="F3771A"/>
      </a:accent1>
      <a:accent2>
        <a:srgbClr val="8BBEF1"/>
      </a:accent2>
      <a:accent3>
        <a:srgbClr val="6DC025"/>
      </a:accent3>
      <a:accent4>
        <a:srgbClr val="9A5315"/>
      </a:accent4>
      <a:accent5>
        <a:srgbClr val="F1471F"/>
      </a:accent5>
      <a:accent6>
        <a:srgbClr val="DA6FDF"/>
      </a:accent6>
      <a:hlink>
        <a:srgbClr val="6DC025"/>
      </a:hlink>
      <a:folHlink>
        <a:srgbClr val="9A5315"/>
      </a:folHlink>
    </a:clrScheme>
    <a:fontScheme name="Segoe Print">
      <a:majorFont>
        <a:latin typeface="Segoe Print"/>
        <a:ea typeface=""/>
        <a:cs typeface=""/>
      </a:majorFont>
      <a:minorFont>
        <a:latin typeface="Segoe Pri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Nature Illustration">
      <a:dk1>
        <a:srgbClr val="9A5315"/>
      </a:dk1>
      <a:lt1>
        <a:srgbClr val="FFFFFF"/>
      </a:lt1>
      <a:dk2>
        <a:srgbClr val="000000"/>
      </a:dk2>
      <a:lt2>
        <a:srgbClr val="D1E5F9"/>
      </a:lt2>
      <a:accent1>
        <a:srgbClr val="F3771A"/>
      </a:accent1>
      <a:accent2>
        <a:srgbClr val="8BBEF1"/>
      </a:accent2>
      <a:accent3>
        <a:srgbClr val="6DC025"/>
      </a:accent3>
      <a:accent4>
        <a:srgbClr val="9A5315"/>
      </a:accent4>
      <a:accent5>
        <a:srgbClr val="F1471F"/>
      </a:accent5>
      <a:accent6>
        <a:srgbClr val="DA6FDF"/>
      </a:accent6>
      <a:hlink>
        <a:srgbClr val="6DC025"/>
      </a:hlink>
      <a:folHlink>
        <a:srgbClr val="9A5315"/>
      </a:folHlink>
    </a:clrScheme>
    <a:fontScheme name="Segoe Print">
      <a:majorFont>
        <a:latin typeface="Segoe Print"/>
        <a:ea typeface=""/>
        <a:cs typeface=""/>
      </a:majorFont>
      <a:minorFont>
        <a:latin typeface="Segoe Pri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2167F96A-C2ED-4D5B-8EFB-A18C6982D36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Présentation nature aux couleurs vives, paysage illustré (grand écran)</Template>
  <TotalTime>0</TotalTime>
  <Words>649</Words>
  <Application>Microsoft Office PowerPoint</Application>
  <PresentationFormat>Grand écran</PresentationFormat>
  <Paragraphs>79</Paragraphs>
  <Slides>8</Slides>
  <Notes>7</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8</vt:i4>
      </vt:variant>
    </vt:vector>
  </HeadingPairs>
  <TitlesOfParts>
    <vt:vector size="12" baseType="lpstr">
      <vt:lpstr>Arial</vt:lpstr>
      <vt:lpstr>Calibri</vt:lpstr>
      <vt:lpstr>Segoe Print</vt:lpstr>
      <vt:lpstr>Nature Illustration 16x9</vt:lpstr>
      <vt:lpstr>Comprendre les changements climatiques</vt:lpstr>
      <vt:lpstr>Le capelan</vt:lpstr>
      <vt:lpstr>Le capelan</vt:lpstr>
      <vt:lpstr>Le capelan</vt:lpstr>
      <vt:lpstr>Le capelan</vt:lpstr>
      <vt:lpstr>Le capelan</vt:lpstr>
      <vt:lpstr>Le capelan</vt:lpstr>
      <vt:lpstr>Le capelan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2013-03-21T17:54:40Z</dcterms:created>
  <dcterms:modified xsi:type="dcterms:W3CDTF">2013-09-22T13:59:24Z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TC034313779991</vt:lpwstr>
  </property>
</Properties>
</file>