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3"/>
  </p:notesMasterIdLst>
  <p:handoutMasterIdLst>
    <p:handoutMasterId r:id="rId14"/>
  </p:handoutMasterIdLst>
  <p:sldIdLst>
    <p:sldId id="271" r:id="rId3"/>
    <p:sldId id="258" r:id="rId4"/>
    <p:sldId id="272" r:id="rId5"/>
    <p:sldId id="273" r:id="rId6"/>
    <p:sldId id="279" r:id="rId7"/>
    <p:sldId id="274" r:id="rId8"/>
    <p:sldId id="276" r:id="rId9"/>
    <p:sldId id="277" r:id="rId10"/>
    <p:sldId id="278"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69099" autoAdjust="0"/>
  </p:normalViewPr>
  <p:slideViewPr>
    <p:cSldViewPr snapToGrid="0">
      <p:cViewPr varScale="1">
        <p:scale>
          <a:sx n="64" d="100"/>
          <a:sy n="64" d="100"/>
        </p:scale>
        <p:origin x="1002" y="78"/>
      </p:cViewPr>
      <p:guideLst/>
    </p:cSldViewPr>
  </p:slideViewPr>
  <p:notesTextViewPr>
    <p:cViewPr>
      <p:scale>
        <a:sx n="1" d="1"/>
        <a:sy n="1" d="1"/>
      </p:scale>
      <p:origin x="0" y="0"/>
    </p:cViewPr>
  </p:notesTextViewPr>
  <p:notesViewPr>
    <p:cSldViewPr snapToGrid="0">
      <p:cViewPr varScale="1">
        <p:scale>
          <a:sx n="65" d="100"/>
          <a:sy n="65" d="100"/>
        </p:scale>
        <p:origin x="278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CBFEB5-8146-4A51-A462-0F3E34622D0E}" type="doc">
      <dgm:prSet loTypeId="urn:microsoft.com/office/officeart/2009/layout/CircleArrowProcess" loCatId="cycle" qsTypeId="urn:microsoft.com/office/officeart/2005/8/quickstyle/simple5" qsCatId="simple" csTypeId="urn:microsoft.com/office/officeart/2005/8/colors/accent2_3" csCatId="accent2" phldr="0"/>
      <dgm:spPr/>
      <dgm:t>
        <a:bodyPr/>
        <a:lstStyle/>
        <a:p>
          <a:endParaRPr lang="fr-CA"/>
        </a:p>
      </dgm:t>
    </dgm:pt>
    <dgm:pt modelId="{047596EA-EF7A-447A-88C0-75A47C88975D}">
      <dgm:prSet phldrT="[Texte]" phldr="1"/>
      <dgm:spPr/>
      <dgm:t>
        <a:bodyPr/>
        <a:lstStyle/>
        <a:p>
          <a:endParaRPr lang="fr-CA" dirty="0"/>
        </a:p>
      </dgm:t>
    </dgm:pt>
    <dgm:pt modelId="{A0BA4F02-C434-4F10-907E-2BCD1332E5FC}" type="parTrans" cxnId="{160F9104-B2F0-4ECB-BFB8-F9A3498EE1C4}">
      <dgm:prSet/>
      <dgm:spPr/>
      <dgm:t>
        <a:bodyPr/>
        <a:lstStyle/>
        <a:p>
          <a:endParaRPr lang="fr-CA"/>
        </a:p>
      </dgm:t>
    </dgm:pt>
    <dgm:pt modelId="{B03B8BFB-0D72-4336-A1D7-00F3469D0E2B}" type="sibTrans" cxnId="{160F9104-B2F0-4ECB-BFB8-F9A3498EE1C4}">
      <dgm:prSet/>
      <dgm:spPr/>
      <dgm:t>
        <a:bodyPr/>
        <a:lstStyle/>
        <a:p>
          <a:endParaRPr lang="fr-CA"/>
        </a:p>
      </dgm:t>
    </dgm:pt>
    <dgm:pt modelId="{B4858A37-85A1-48F0-8302-949ACE093C09}">
      <dgm:prSet phldrT="[Texte]" phldr="1"/>
      <dgm:spPr/>
      <dgm:t>
        <a:bodyPr/>
        <a:lstStyle/>
        <a:p>
          <a:endParaRPr lang="fr-CA" dirty="0"/>
        </a:p>
      </dgm:t>
    </dgm:pt>
    <dgm:pt modelId="{B7293195-6DC1-4D45-9FB7-DB58DFCAB76F}" type="parTrans" cxnId="{17B3A4B3-2D26-4A0E-9806-A5A86AFBC58D}">
      <dgm:prSet/>
      <dgm:spPr/>
      <dgm:t>
        <a:bodyPr/>
        <a:lstStyle/>
        <a:p>
          <a:endParaRPr lang="fr-CA"/>
        </a:p>
      </dgm:t>
    </dgm:pt>
    <dgm:pt modelId="{892267D4-C5A2-42D7-8C56-36A1DB01E580}" type="sibTrans" cxnId="{17B3A4B3-2D26-4A0E-9806-A5A86AFBC58D}">
      <dgm:prSet/>
      <dgm:spPr/>
      <dgm:t>
        <a:bodyPr/>
        <a:lstStyle/>
        <a:p>
          <a:endParaRPr lang="fr-CA"/>
        </a:p>
      </dgm:t>
    </dgm:pt>
    <dgm:pt modelId="{4AC78940-6815-4FD5-AC98-901AAEA2941B}">
      <dgm:prSet phldrT="[Texte]" phldr="1"/>
      <dgm:spPr/>
      <dgm:t>
        <a:bodyPr/>
        <a:lstStyle/>
        <a:p>
          <a:endParaRPr lang="fr-CA"/>
        </a:p>
      </dgm:t>
    </dgm:pt>
    <dgm:pt modelId="{D4C6B9FD-D25C-4F69-B990-1B8C51E6D3D6}" type="parTrans" cxnId="{9562E25C-1992-46AA-8AAB-96E51805B0A7}">
      <dgm:prSet/>
      <dgm:spPr/>
      <dgm:t>
        <a:bodyPr/>
        <a:lstStyle/>
        <a:p>
          <a:endParaRPr lang="fr-CA"/>
        </a:p>
      </dgm:t>
    </dgm:pt>
    <dgm:pt modelId="{64C98303-DA1F-48AB-BB08-A274E3057C0A}" type="sibTrans" cxnId="{9562E25C-1992-46AA-8AAB-96E51805B0A7}">
      <dgm:prSet/>
      <dgm:spPr/>
      <dgm:t>
        <a:bodyPr/>
        <a:lstStyle/>
        <a:p>
          <a:endParaRPr lang="fr-CA"/>
        </a:p>
      </dgm:t>
    </dgm:pt>
    <dgm:pt modelId="{3A7E23C4-A504-4494-83A0-64476B60DBBC}" type="pres">
      <dgm:prSet presAssocID="{BFCBFEB5-8146-4A51-A462-0F3E34622D0E}" presName="Name0" presStyleCnt="0">
        <dgm:presLayoutVars>
          <dgm:chMax val="7"/>
          <dgm:chPref val="7"/>
          <dgm:dir/>
          <dgm:animLvl val="lvl"/>
        </dgm:presLayoutVars>
      </dgm:prSet>
      <dgm:spPr/>
      <dgm:t>
        <a:bodyPr/>
        <a:lstStyle/>
        <a:p>
          <a:endParaRPr lang="fr-CA"/>
        </a:p>
      </dgm:t>
    </dgm:pt>
    <dgm:pt modelId="{2A8205E0-AB12-4675-BB27-C1C7096C5718}" type="pres">
      <dgm:prSet presAssocID="{047596EA-EF7A-447A-88C0-75A47C88975D}" presName="Accent1" presStyleCnt="0"/>
      <dgm:spPr/>
    </dgm:pt>
    <dgm:pt modelId="{948D8389-DF05-4E01-8C22-F597488E0450}" type="pres">
      <dgm:prSet presAssocID="{047596EA-EF7A-447A-88C0-75A47C88975D}" presName="Accent" presStyleLbl="node1" presStyleIdx="0" presStyleCnt="3"/>
      <dgm:spPr/>
    </dgm:pt>
    <dgm:pt modelId="{8FEB98BF-0B62-4D16-9065-8A788B940B1C}" type="pres">
      <dgm:prSet presAssocID="{047596EA-EF7A-447A-88C0-75A47C88975D}" presName="Parent1" presStyleLbl="revTx" presStyleIdx="0" presStyleCnt="3">
        <dgm:presLayoutVars>
          <dgm:chMax val="1"/>
          <dgm:chPref val="1"/>
          <dgm:bulletEnabled val="1"/>
        </dgm:presLayoutVars>
      </dgm:prSet>
      <dgm:spPr/>
      <dgm:t>
        <a:bodyPr/>
        <a:lstStyle/>
        <a:p>
          <a:endParaRPr lang="fr-CA"/>
        </a:p>
      </dgm:t>
    </dgm:pt>
    <dgm:pt modelId="{353F2CCE-C7EF-4D71-830D-8124BE28111D}" type="pres">
      <dgm:prSet presAssocID="{B4858A37-85A1-48F0-8302-949ACE093C09}" presName="Accent2" presStyleCnt="0"/>
      <dgm:spPr/>
    </dgm:pt>
    <dgm:pt modelId="{5FCE9DDE-09B9-4BD3-8907-693B32FC15CA}" type="pres">
      <dgm:prSet presAssocID="{B4858A37-85A1-48F0-8302-949ACE093C09}" presName="Accent" presStyleLbl="node1" presStyleIdx="1" presStyleCnt="3"/>
      <dgm:spPr/>
    </dgm:pt>
    <dgm:pt modelId="{CA0C4E17-86DD-4C9B-95C6-305D6C32A333}" type="pres">
      <dgm:prSet presAssocID="{B4858A37-85A1-48F0-8302-949ACE093C09}" presName="Parent2" presStyleLbl="revTx" presStyleIdx="1" presStyleCnt="3">
        <dgm:presLayoutVars>
          <dgm:chMax val="1"/>
          <dgm:chPref val="1"/>
          <dgm:bulletEnabled val="1"/>
        </dgm:presLayoutVars>
      </dgm:prSet>
      <dgm:spPr/>
      <dgm:t>
        <a:bodyPr/>
        <a:lstStyle/>
        <a:p>
          <a:endParaRPr lang="fr-CA"/>
        </a:p>
      </dgm:t>
    </dgm:pt>
    <dgm:pt modelId="{B539E383-4A11-48F6-8DA5-CD76953FE3D1}" type="pres">
      <dgm:prSet presAssocID="{4AC78940-6815-4FD5-AC98-901AAEA2941B}" presName="Accent3" presStyleCnt="0"/>
      <dgm:spPr/>
    </dgm:pt>
    <dgm:pt modelId="{8E0C8608-0383-42A2-BF2C-189DB64F61EE}" type="pres">
      <dgm:prSet presAssocID="{4AC78940-6815-4FD5-AC98-901AAEA2941B}" presName="Accent" presStyleLbl="node1" presStyleIdx="2" presStyleCnt="3"/>
      <dgm:spPr/>
    </dgm:pt>
    <dgm:pt modelId="{2703B7A4-7EFA-43B9-8D17-23F1769DA4AE}" type="pres">
      <dgm:prSet presAssocID="{4AC78940-6815-4FD5-AC98-901AAEA2941B}" presName="Parent3" presStyleLbl="revTx" presStyleIdx="2" presStyleCnt="3">
        <dgm:presLayoutVars>
          <dgm:chMax val="1"/>
          <dgm:chPref val="1"/>
          <dgm:bulletEnabled val="1"/>
        </dgm:presLayoutVars>
      </dgm:prSet>
      <dgm:spPr/>
      <dgm:t>
        <a:bodyPr/>
        <a:lstStyle/>
        <a:p>
          <a:endParaRPr lang="fr-CA"/>
        </a:p>
      </dgm:t>
    </dgm:pt>
  </dgm:ptLst>
  <dgm:cxnLst>
    <dgm:cxn modelId="{05ED6AA4-4C01-454E-801A-9F19256C4373}" type="presOf" srcId="{BFCBFEB5-8146-4A51-A462-0F3E34622D0E}" destId="{3A7E23C4-A504-4494-83A0-64476B60DBBC}" srcOrd="0" destOrd="0" presId="urn:microsoft.com/office/officeart/2009/layout/CircleArrowProcess"/>
    <dgm:cxn modelId="{9562E25C-1992-46AA-8AAB-96E51805B0A7}" srcId="{BFCBFEB5-8146-4A51-A462-0F3E34622D0E}" destId="{4AC78940-6815-4FD5-AC98-901AAEA2941B}" srcOrd="2" destOrd="0" parTransId="{D4C6B9FD-D25C-4F69-B990-1B8C51E6D3D6}" sibTransId="{64C98303-DA1F-48AB-BB08-A274E3057C0A}"/>
    <dgm:cxn modelId="{7651C7D3-7E23-4AAA-9F53-80C0C7C6612E}" type="presOf" srcId="{4AC78940-6815-4FD5-AC98-901AAEA2941B}" destId="{2703B7A4-7EFA-43B9-8D17-23F1769DA4AE}" srcOrd="0" destOrd="0" presId="urn:microsoft.com/office/officeart/2009/layout/CircleArrowProcess"/>
    <dgm:cxn modelId="{160F9104-B2F0-4ECB-BFB8-F9A3498EE1C4}" srcId="{BFCBFEB5-8146-4A51-A462-0F3E34622D0E}" destId="{047596EA-EF7A-447A-88C0-75A47C88975D}" srcOrd="0" destOrd="0" parTransId="{A0BA4F02-C434-4F10-907E-2BCD1332E5FC}" sibTransId="{B03B8BFB-0D72-4336-A1D7-00F3469D0E2B}"/>
    <dgm:cxn modelId="{B7DFD0C7-9F60-479D-94BA-23B595B39FFE}" type="presOf" srcId="{B4858A37-85A1-48F0-8302-949ACE093C09}" destId="{CA0C4E17-86DD-4C9B-95C6-305D6C32A333}" srcOrd="0" destOrd="0" presId="urn:microsoft.com/office/officeart/2009/layout/CircleArrowProcess"/>
    <dgm:cxn modelId="{B81F4D21-837F-4C00-B445-AE991644CD7A}" type="presOf" srcId="{047596EA-EF7A-447A-88C0-75A47C88975D}" destId="{8FEB98BF-0B62-4D16-9065-8A788B940B1C}" srcOrd="0" destOrd="0" presId="urn:microsoft.com/office/officeart/2009/layout/CircleArrowProcess"/>
    <dgm:cxn modelId="{17B3A4B3-2D26-4A0E-9806-A5A86AFBC58D}" srcId="{BFCBFEB5-8146-4A51-A462-0F3E34622D0E}" destId="{B4858A37-85A1-48F0-8302-949ACE093C09}" srcOrd="1" destOrd="0" parTransId="{B7293195-6DC1-4D45-9FB7-DB58DFCAB76F}" sibTransId="{892267D4-C5A2-42D7-8C56-36A1DB01E580}"/>
    <dgm:cxn modelId="{E9322350-9C3C-4C7C-B2B0-5E75F815F63B}" type="presParOf" srcId="{3A7E23C4-A504-4494-83A0-64476B60DBBC}" destId="{2A8205E0-AB12-4675-BB27-C1C7096C5718}" srcOrd="0" destOrd="0" presId="urn:microsoft.com/office/officeart/2009/layout/CircleArrowProcess"/>
    <dgm:cxn modelId="{EFCF6B78-05C4-4046-9062-4747B5A15221}" type="presParOf" srcId="{2A8205E0-AB12-4675-BB27-C1C7096C5718}" destId="{948D8389-DF05-4E01-8C22-F597488E0450}" srcOrd="0" destOrd="0" presId="urn:microsoft.com/office/officeart/2009/layout/CircleArrowProcess"/>
    <dgm:cxn modelId="{4C7ED838-44C6-441D-858F-69E3A9DA3621}" type="presParOf" srcId="{3A7E23C4-A504-4494-83A0-64476B60DBBC}" destId="{8FEB98BF-0B62-4D16-9065-8A788B940B1C}" srcOrd="1" destOrd="0" presId="urn:microsoft.com/office/officeart/2009/layout/CircleArrowProcess"/>
    <dgm:cxn modelId="{E500435A-8DE8-4BF7-B88D-56FE4A5F2B72}" type="presParOf" srcId="{3A7E23C4-A504-4494-83A0-64476B60DBBC}" destId="{353F2CCE-C7EF-4D71-830D-8124BE28111D}" srcOrd="2" destOrd="0" presId="urn:microsoft.com/office/officeart/2009/layout/CircleArrowProcess"/>
    <dgm:cxn modelId="{07EB2659-57C7-4919-806E-73DC3A687A52}" type="presParOf" srcId="{353F2CCE-C7EF-4D71-830D-8124BE28111D}" destId="{5FCE9DDE-09B9-4BD3-8907-693B32FC15CA}" srcOrd="0" destOrd="0" presId="urn:microsoft.com/office/officeart/2009/layout/CircleArrowProcess"/>
    <dgm:cxn modelId="{344E3474-23BC-47B4-BBE0-85051351CF3C}" type="presParOf" srcId="{3A7E23C4-A504-4494-83A0-64476B60DBBC}" destId="{CA0C4E17-86DD-4C9B-95C6-305D6C32A333}" srcOrd="3" destOrd="0" presId="urn:microsoft.com/office/officeart/2009/layout/CircleArrowProcess"/>
    <dgm:cxn modelId="{41D84164-31D1-4878-B200-73976275B6F2}" type="presParOf" srcId="{3A7E23C4-A504-4494-83A0-64476B60DBBC}" destId="{B539E383-4A11-48F6-8DA5-CD76953FE3D1}" srcOrd="4" destOrd="0" presId="urn:microsoft.com/office/officeart/2009/layout/CircleArrowProcess"/>
    <dgm:cxn modelId="{E858D093-B4E1-4C87-95ED-F4FF8498285E}" type="presParOf" srcId="{B539E383-4A11-48F6-8DA5-CD76953FE3D1}" destId="{8E0C8608-0383-42A2-BF2C-189DB64F61EE}" srcOrd="0" destOrd="0" presId="urn:microsoft.com/office/officeart/2009/layout/CircleArrowProcess"/>
    <dgm:cxn modelId="{192F0105-F522-49BF-B7DE-575AE1C15BC7}" type="presParOf" srcId="{3A7E23C4-A504-4494-83A0-64476B60DBBC}" destId="{2703B7A4-7EFA-43B9-8D17-23F1769DA4AE}"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8D8389-DF05-4E01-8C22-F597488E0450}">
      <dsp:nvSpPr>
        <dsp:cNvPr id="0" name=""/>
        <dsp:cNvSpPr/>
      </dsp:nvSpPr>
      <dsp:spPr>
        <a:xfrm>
          <a:off x="3122127" y="0"/>
          <a:ext cx="2608149" cy="2608546"/>
        </a:xfrm>
        <a:prstGeom prst="circularArrow">
          <a:avLst>
            <a:gd name="adj1" fmla="val 10980"/>
            <a:gd name="adj2" fmla="val 1142322"/>
            <a:gd name="adj3" fmla="val 4500000"/>
            <a:gd name="adj4" fmla="val 10800000"/>
            <a:gd name="adj5" fmla="val 12500"/>
          </a:avLst>
        </a:prstGeom>
        <a:gradFill rotWithShape="0">
          <a:gsLst>
            <a:gs pos="0">
              <a:schemeClr val="accent2">
                <a:shade val="80000"/>
                <a:hueOff val="0"/>
                <a:satOff val="0"/>
                <a:lumOff val="0"/>
                <a:alphaOff val="0"/>
                <a:satMod val="103000"/>
                <a:lumMod val="102000"/>
                <a:tint val="94000"/>
              </a:schemeClr>
            </a:gs>
            <a:gs pos="50000">
              <a:schemeClr val="accent2">
                <a:shade val="80000"/>
                <a:hueOff val="0"/>
                <a:satOff val="0"/>
                <a:lumOff val="0"/>
                <a:alphaOff val="0"/>
                <a:satMod val="110000"/>
                <a:lumMod val="100000"/>
                <a:shade val="100000"/>
              </a:schemeClr>
            </a:gs>
            <a:gs pos="100000">
              <a:schemeClr val="accent2">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FEB98BF-0B62-4D16-9065-8A788B940B1C}">
      <dsp:nvSpPr>
        <dsp:cNvPr id="0" name=""/>
        <dsp:cNvSpPr/>
      </dsp:nvSpPr>
      <dsp:spPr>
        <a:xfrm>
          <a:off x="3698614" y="941764"/>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fr-CA" sz="3100" kern="1200" dirty="0"/>
        </a:p>
      </dsp:txBody>
      <dsp:txXfrm>
        <a:off x="3698614" y="941764"/>
        <a:ext cx="1449298" cy="724475"/>
      </dsp:txXfrm>
    </dsp:sp>
    <dsp:sp modelId="{5FCE9DDE-09B9-4BD3-8907-693B32FC15CA}">
      <dsp:nvSpPr>
        <dsp:cNvPr id="0" name=""/>
        <dsp:cNvSpPr/>
      </dsp:nvSpPr>
      <dsp:spPr>
        <a:xfrm>
          <a:off x="2397723" y="1498803"/>
          <a:ext cx="2608149" cy="2608546"/>
        </a:xfrm>
        <a:prstGeom prst="leftCircularArrow">
          <a:avLst>
            <a:gd name="adj1" fmla="val 10980"/>
            <a:gd name="adj2" fmla="val 1142322"/>
            <a:gd name="adj3" fmla="val 6300000"/>
            <a:gd name="adj4" fmla="val 18900000"/>
            <a:gd name="adj5" fmla="val 12500"/>
          </a:avLst>
        </a:prstGeom>
        <a:gradFill rotWithShape="0">
          <a:gsLst>
            <a:gs pos="0">
              <a:schemeClr val="accent2">
                <a:shade val="80000"/>
                <a:hueOff val="73176"/>
                <a:satOff val="9998"/>
                <a:lumOff val="8410"/>
                <a:alphaOff val="0"/>
                <a:satMod val="103000"/>
                <a:lumMod val="102000"/>
                <a:tint val="94000"/>
              </a:schemeClr>
            </a:gs>
            <a:gs pos="50000">
              <a:schemeClr val="accent2">
                <a:shade val="80000"/>
                <a:hueOff val="73176"/>
                <a:satOff val="9998"/>
                <a:lumOff val="8410"/>
                <a:alphaOff val="0"/>
                <a:satMod val="110000"/>
                <a:lumMod val="100000"/>
                <a:shade val="100000"/>
              </a:schemeClr>
            </a:gs>
            <a:gs pos="100000">
              <a:schemeClr val="accent2">
                <a:shade val="80000"/>
                <a:hueOff val="73176"/>
                <a:satOff val="9998"/>
                <a:lumOff val="841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CA0C4E17-86DD-4C9B-95C6-305D6C32A333}">
      <dsp:nvSpPr>
        <dsp:cNvPr id="0" name=""/>
        <dsp:cNvSpPr/>
      </dsp:nvSpPr>
      <dsp:spPr>
        <a:xfrm>
          <a:off x="2977148" y="2449237"/>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fr-CA" sz="3100" kern="1200" dirty="0"/>
        </a:p>
      </dsp:txBody>
      <dsp:txXfrm>
        <a:off x="2977148" y="2449237"/>
        <a:ext cx="1449298" cy="724475"/>
      </dsp:txXfrm>
    </dsp:sp>
    <dsp:sp modelId="{8E0C8608-0383-42A2-BF2C-189DB64F61EE}">
      <dsp:nvSpPr>
        <dsp:cNvPr id="0" name=""/>
        <dsp:cNvSpPr/>
      </dsp:nvSpPr>
      <dsp:spPr>
        <a:xfrm>
          <a:off x="3307759" y="3176964"/>
          <a:ext cx="2240804" cy="2241702"/>
        </a:xfrm>
        <a:prstGeom prst="blockArc">
          <a:avLst>
            <a:gd name="adj1" fmla="val 13500000"/>
            <a:gd name="adj2" fmla="val 10800000"/>
            <a:gd name="adj3" fmla="val 12740"/>
          </a:avLst>
        </a:prstGeom>
        <a:gradFill rotWithShape="0">
          <a:gsLst>
            <a:gs pos="0">
              <a:schemeClr val="accent2">
                <a:shade val="80000"/>
                <a:hueOff val="146353"/>
                <a:satOff val="19997"/>
                <a:lumOff val="16820"/>
                <a:alphaOff val="0"/>
                <a:satMod val="103000"/>
                <a:lumMod val="102000"/>
                <a:tint val="94000"/>
              </a:schemeClr>
            </a:gs>
            <a:gs pos="50000">
              <a:schemeClr val="accent2">
                <a:shade val="80000"/>
                <a:hueOff val="146353"/>
                <a:satOff val="19997"/>
                <a:lumOff val="16820"/>
                <a:alphaOff val="0"/>
                <a:satMod val="110000"/>
                <a:lumMod val="100000"/>
                <a:shade val="100000"/>
              </a:schemeClr>
            </a:gs>
            <a:gs pos="100000">
              <a:schemeClr val="accent2">
                <a:shade val="80000"/>
                <a:hueOff val="146353"/>
                <a:satOff val="19997"/>
                <a:lumOff val="1682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2703B7A4-7EFA-43B9-8D17-23F1769DA4AE}">
      <dsp:nvSpPr>
        <dsp:cNvPr id="0" name=""/>
        <dsp:cNvSpPr/>
      </dsp:nvSpPr>
      <dsp:spPr>
        <a:xfrm>
          <a:off x="3702042" y="3958878"/>
          <a:ext cx="1449298" cy="7244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endParaRPr lang="fr-CA" sz="3100" kern="1200"/>
        </a:p>
      </dsp:txBody>
      <dsp:txXfrm>
        <a:off x="3702042" y="3958878"/>
        <a:ext cx="1449298" cy="724475"/>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9/22/2013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‹N°›</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9/22/2013</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‹N°›</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2</a:t>
            </a:fld>
            <a:endParaRPr lang="fr-CA"/>
          </a:p>
        </p:txBody>
      </p:sp>
    </p:spTree>
    <p:extLst>
      <p:ext uri="{BB962C8B-B14F-4D97-AF65-F5344CB8AC3E}">
        <p14:creationId xmlns:p14="http://schemas.microsoft.com/office/powerpoint/2010/main" val="968470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C’est une espèce en voie de disparition.</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3</a:t>
            </a:fld>
            <a:endParaRPr lang="fr-CA"/>
          </a:p>
        </p:txBody>
      </p:sp>
    </p:spTree>
    <p:extLst>
      <p:ext uri="{BB962C8B-B14F-4D97-AF65-F5344CB8AC3E}">
        <p14:creationId xmlns:p14="http://schemas.microsoft.com/office/powerpoint/2010/main" val="3499582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a:t>
            </a:r>
            <a:r>
              <a:rPr lang="fr-CA" baseline="0" dirty="0" smtClean="0"/>
              <a:t> Béluga du Saint-Laurent se nomme ainsi car c’est le seul béluga qui ne vit pas dans les eaux du cercle arctique. Le béluga du Saint-Laurent reste dans cette zone tout au long de l’année. On estime à 1.000 le nombre de bélugas dans les eaux du Saint-Laurent.</a:t>
            </a:r>
          </a:p>
          <a:p>
            <a:endParaRPr lang="fr-CA" baseline="0" dirty="0" smtClean="0"/>
          </a:p>
          <a:p>
            <a:r>
              <a:rPr lang="fr-CA" baseline="0" dirty="0" smtClean="0"/>
              <a:t>Préciser aux élèves que certains bélugas du Saint-Laurent se rendent jusqu’au Saguenay.</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4</a:t>
            </a:fld>
            <a:endParaRPr lang="fr-CA"/>
          </a:p>
        </p:txBody>
      </p:sp>
    </p:spTree>
    <p:extLst>
      <p:ext uri="{BB962C8B-B14F-4D97-AF65-F5344CB8AC3E}">
        <p14:creationId xmlns:p14="http://schemas.microsoft.com/office/powerpoint/2010/main" val="3644820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 béluga </a:t>
            </a:r>
            <a:r>
              <a:rPr lang="fr-FR" dirty="0" smtClean="0"/>
              <a:t>a un air naïf, il est doux et il semble toujours souriant. Le béluga est un mammifère cétacé très attachant. La</a:t>
            </a:r>
            <a:r>
              <a:rPr lang="fr-FR" baseline="0" dirty="0" smtClean="0"/>
              <a:t> couleur blanche du béluga en fait un animal vraiment particulier mais aussi par le fait que le béluga possède des dents. </a:t>
            </a:r>
          </a:p>
          <a:p>
            <a:endParaRPr lang="fr-FR" baseline="0" dirty="0" smtClean="0"/>
          </a:p>
          <a:p>
            <a:r>
              <a:rPr lang="fr-FR" baseline="0" dirty="0" smtClean="0"/>
              <a:t>Le béluga est un animal très sociable (qui accepte facilement la présence d’autres espèces). La vidéo « 12- Béluga bulles » (21 s) montre un béluga qui a reproduit les bulles d’air de ses plongeurs (ses dresseurs et vétérinaires) et qui s’amuse à « tirer » sur les visiteurs. On voit que cela à l’air de l’amuser beaucoup.</a:t>
            </a:r>
          </a:p>
          <a:p>
            <a:endParaRPr lang="fr-FR" baseline="0" dirty="0" smtClean="0"/>
          </a:p>
          <a:p>
            <a:r>
              <a:rPr lang="fr-CA" dirty="0" smtClean="0"/>
              <a:t>On désigne le Béluga</a:t>
            </a:r>
            <a:r>
              <a:rPr lang="fr-CA" baseline="0" dirty="0" smtClean="0"/>
              <a:t> comme étant le « Canari des mers » par le fait qu’il chante très souvent et pousse des sifflements aigus et très variés.</a:t>
            </a:r>
          </a:p>
          <a:p>
            <a:endParaRPr lang="fr-CA" baseline="0" dirty="0" smtClean="0"/>
          </a:p>
          <a:p>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5</a:t>
            </a:fld>
            <a:endParaRPr lang="fr-CA"/>
          </a:p>
        </p:txBody>
      </p:sp>
    </p:spTree>
    <p:extLst>
      <p:ext uri="{BB962C8B-B14F-4D97-AF65-F5344CB8AC3E}">
        <p14:creationId xmlns:p14="http://schemas.microsoft.com/office/powerpoint/2010/main" val="1419485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a:t>
            </a:r>
            <a:r>
              <a:rPr lang="fr-CA" baseline="0" dirty="0" smtClean="0"/>
              <a:t> Béluga du Saint-Laurent est un super prédateur, il se nourrit donc de tous les poissons que l’on trouve dans le Saint-Laurent, notamment le capelan et le hareng.</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6</a:t>
            </a:fld>
            <a:endParaRPr lang="fr-CA"/>
          </a:p>
        </p:txBody>
      </p:sp>
    </p:spTree>
    <p:extLst>
      <p:ext uri="{BB962C8B-B14F-4D97-AF65-F5344CB8AC3E}">
        <p14:creationId xmlns:p14="http://schemas.microsoft.com/office/powerpoint/2010/main" val="235135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Dans</a:t>
            </a:r>
            <a:r>
              <a:rPr lang="fr-CA" baseline="0" dirty="0" smtClean="0"/>
              <a:t> la chaîne alimentaire, le Béluga se trouve donc au sommet puisqu’il est un super prédateur. Les super prédateur ont une grande importance écologique puisqu’ils régulent les autres espèces. C’est ce que l’on appel l’équilibre prédateur-proie. En fait, les prédateurs vont chasser les espèces les moins adaptées à leur environnement, c’est-à-dire les espèces plus faibles (les plus lents, les malades, les blessés, etc.) car c’est plus facile de les attraper. En faisant ainsi, ce sont les individus les plus adaptés (les plus rapides ou ceux qui ont un meilleur camouflage) qui vont vivre et se reproduire. Grâce à cela, les chances de survie des proies se retrouve augmenté et la qualité des espèces de l’écosystème est meilleure.</a:t>
            </a:r>
          </a:p>
          <a:p>
            <a:endParaRPr lang="fr-CA" baseline="0" dirty="0" smtClean="0"/>
          </a:p>
          <a:p>
            <a:r>
              <a:rPr lang="fr-CA" b="1" baseline="0" dirty="0" smtClean="0"/>
              <a:t>*Complément d’information*</a:t>
            </a:r>
            <a:r>
              <a:rPr lang="fr-CA" baseline="0" dirty="0" smtClean="0"/>
              <a:t> : </a:t>
            </a:r>
          </a:p>
          <a:p>
            <a:r>
              <a:rPr lang="fr-CA" baseline="0" dirty="0" smtClean="0"/>
              <a:t>Il serait intéressant de raconter l’histoire du loup de </a:t>
            </a:r>
            <a:r>
              <a:rPr lang="fr-CA" baseline="0" dirty="0" err="1" smtClean="0"/>
              <a:t>YellowStone</a:t>
            </a:r>
            <a:r>
              <a:rPr lang="fr-CA" baseline="0" dirty="0" smtClean="0"/>
              <a:t> si les élèves souhaitent avoir un exemple de l’importance d’un super prédateur dans la chaîne alimentaire mais aussi dans un écosystème. </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7</a:t>
            </a:fld>
            <a:endParaRPr lang="fr-CA"/>
          </a:p>
        </p:txBody>
      </p:sp>
    </p:spTree>
    <p:extLst>
      <p:ext uri="{BB962C8B-B14F-4D97-AF65-F5344CB8AC3E}">
        <p14:creationId xmlns:p14="http://schemas.microsoft.com/office/powerpoint/2010/main" val="3412340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Les</a:t>
            </a:r>
            <a:r>
              <a:rPr lang="fr-CA" baseline="0" dirty="0" smtClean="0"/>
              <a:t> activités industrielles humaines rejettent beaucoup de substances toxiques qui vont s’accumuler dans le Saint-Laurent. Le béluga mange d’énormes quantités de poissons et va donc accumuler beaucoup de substances toxiques qui font finir par provoquer beaucoup de maladies dégénératives. La principale maladie mortelle du béluga est le cancer. Par le biais du processus de bioamplification, ce sont les jeunes bélugas qui meurent le plus, faisant en sorte que la survie de l’espèce se retrouve menacée car il n’y aura pas assez de jeunes bélugas pour l’avenir.</a:t>
            </a:r>
          </a:p>
          <a:p>
            <a:endParaRPr lang="fr-CA" baseline="0" dirty="0" smtClean="0"/>
          </a:p>
          <a:p>
            <a:r>
              <a:rPr lang="fr-CA" baseline="0" dirty="0" smtClean="0"/>
              <a:t>Un exemple d’impact humain sur le béluga, est la tragique histoire de </a:t>
            </a:r>
            <a:r>
              <a:rPr lang="fr-CA" baseline="0" dirty="0" err="1" smtClean="0"/>
              <a:t>Nala</a:t>
            </a:r>
            <a:r>
              <a:rPr lang="fr-CA" baseline="0" dirty="0" smtClean="0"/>
              <a:t>, un béluga d’un an de l’aquarium de Vancouver. Ce béluga était né en captivité et le nom avait fait l’objet d’un important sondage au niveau de la province (</a:t>
            </a:r>
            <a:r>
              <a:rPr lang="fr-CA" baseline="0" dirty="0" err="1" smtClean="0"/>
              <a:t>Nala</a:t>
            </a:r>
            <a:r>
              <a:rPr lang="fr-CA" baseline="0" dirty="0" smtClean="0"/>
              <a:t> est le diminutif de </a:t>
            </a:r>
            <a:r>
              <a:rPr lang="fr-CA" dirty="0" err="1" smtClean="0"/>
              <a:t>Nalautsaagaq</a:t>
            </a:r>
            <a:r>
              <a:rPr lang="fr-CA" dirty="0" smtClean="0"/>
              <a:t>, qui signifie </a:t>
            </a:r>
            <a:r>
              <a:rPr lang="fr-CA" i="1" dirty="0" smtClean="0"/>
              <a:t>Cadeau surprise </a:t>
            </a:r>
            <a:r>
              <a:rPr lang="fr-CA" dirty="0" smtClean="0"/>
              <a:t>en Inuktitut). </a:t>
            </a:r>
            <a:r>
              <a:rPr lang="fr-CA" dirty="0" err="1" smtClean="0"/>
              <a:t>Nala</a:t>
            </a:r>
            <a:r>
              <a:rPr lang="fr-CA" dirty="0" smtClean="0"/>
              <a:t> faisait office de mascotte</a:t>
            </a:r>
            <a:r>
              <a:rPr lang="fr-CA" baseline="0" dirty="0" smtClean="0"/>
              <a:t> comme </a:t>
            </a:r>
            <a:r>
              <a:rPr lang="fr-CA" baseline="0" dirty="0" err="1" smtClean="0"/>
              <a:t>Tryphon</a:t>
            </a:r>
            <a:r>
              <a:rPr lang="fr-CA" baseline="0" dirty="0" smtClean="0"/>
              <a:t> (Rorqual Bleu) ou Capitaine Crochet (Rorqual Commun) au Québec. La mort de </a:t>
            </a:r>
            <a:r>
              <a:rPr lang="fr-CA" baseline="0" dirty="0" err="1" smtClean="0"/>
              <a:t>Nala</a:t>
            </a:r>
            <a:r>
              <a:rPr lang="fr-CA" baseline="0" dirty="0" smtClean="0"/>
              <a:t> est lié au fait que les gens jetaient des pièces de monnaie dans la piscine des baleines et </a:t>
            </a:r>
            <a:r>
              <a:rPr lang="fr-CA" baseline="0" dirty="0" err="1" smtClean="0"/>
              <a:t>Nala</a:t>
            </a:r>
            <a:r>
              <a:rPr lang="fr-CA" baseline="0" dirty="0" smtClean="0"/>
              <a:t> en a avalé. Une des pièces s’est bloqué dans l’œsophage (la gorge) de </a:t>
            </a:r>
            <a:r>
              <a:rPr lang="fr-CA" baseline="0" dirty="0" err="1" smtClean="0"/>
              <a:t>Nala</a:t>
            </a:r>
            <a:r>
              <a:rPr lang="fr-CA" baseline="0" dirty="0" smtClean="0"/>
              <a:t>, a provoqué une inflammation (gonflement) et a empêché </a:t>
            </a:r>
            <a:r>
              <a:rPr lang="fr-CA" baseline="0" dirty="0" err="1" smtClean="0"/>
              <a:t>Nala</a:t>
            </a:r>
            <a:r>
              <a:rPr lang="fr-CA" baseline="0" dirty="0" smtClean="0"/>
              <a:t> de respirer, qui est morte étouffée.</a:t>
            </a:r>
          </a:p>
          <a:p>
            <a:endParaRPr lang="fr-CA" baseline="0" dirty="0" smtClean="0"/>
          </a:p>
          <a:p>
            <a:r>
              <a:rPr lang="fr-CA" baseline="0" dirty="0" smtClean="0"/>
              <a:t>Le fait de jeter des détritus dans l’eau peut ainsi entrainer la mort des animaux marins qui vont manger les déchets et s’intoxiquer ou s’étouffer.</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8</a:t>
            </a:fld>
            <a:endParaRPr lang="fr-CA"/>
          </a:p>
        </p:txBody>
      </p:sp>
    </p:spTree>
    <p:extLst>
      <p:ext uri="{BB962C8B-B14F-4D97-AF65-F5344CB8AC3E}">
        <p14:creationId xmlns:p14="http://schemas.microsoft.com/office/powerpoint/2010/main" val="3793256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baseline="0" dirty="0" smtClean="0"/>
              <a:t>Les changements climatiques vont avoir d’importantes conséquences sur le béluga du Saint-Laurent.</a:t>
            </a:r>
          </a:p>
          <a:p>
            <a:endParaRPr lang="fr-CA" b="0" baseline="0" dirty="0" smtClean="0"/>
          </a:p>
          <a:p>
            <a:r>
              <a:rPr lang="fr-CA" b="0" baseline="0" dirty="0" smtClean="0"/>
              <a:t>Avec les changements de température de l’eau et leur augmentation, le capelan, ainsi que de nombreux autres poissons, vont migrer vers le nord afin de retrouver des conditions de vie plus clémentes. La nourriture disponible pour le béluga va alors diminuer et celui-ci aura plus de difficultés pour se nourrir. Cela risque d’entrainer une baisse du nombre de bélugas.</a:t>
            </a:r>
          </a:p>
          <a:p>
            <a:endParaRPr lang="fr-CA" b="0" baseline="0" dirty="0" smtClean="0"/>
          </a:p>
          <a:p>
            <a:r>
              <a:rPr lang="fr-CA" b="0" baseline="0" dirty="0" smtClean="0"/>
              <a:t>En effet, comme la nourriture sera moins abondante, le béluga va entrer en </a:t>
            </a:r>
            <a:r>
              <a:rPr lang="fr-CA" b="1" baseline="0" dirty="0" smtClean="0"/>
              <a:t>compétition (rivalité)</a:t>
            </a:r>
            <a:r>
              <a:rPr lang="fr-CA" b="0" baseline="0" dirty="0" smtClean="0"/>
              <a:t> avec d’autres espèces pour se nourrir. En effet, même si le nombre de capelans a diminué, le nombre de prédateurs reste le même. Il n’y a aura donc pas assez de nourriture pour tout le monde. Le béluga est assez désavantagé puisqu’il ne nage pas très vite, il risque alors de trouver moins de nourriture pour vivre et la population de bélugas risque de diminuer fortement.</a:t>
            </a:r>
          </a:p>
          <a:p>
            <a:r>
              <a:rPr lang="fr-CA" b="0" baseline="0" dirty="0" smtClean="0"/>
              <a:t> </a:t>
            </a:r>
            <a:endParaRPr lang="fr-CA" b="1"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9</a:t>
            </a:fld>
            <a:endParaRPr lang="fr-CA"/>
          </a:p>
        </p:txBody>
      </p:sp>
    </p:spTree>
    <p:extLst>
      <p:ext uri="{BB962C8B-B14F-4D97-AF65-F5344CB8AC3E}">
        <p14:creationId xmlns:p14="http://schemas.microsoft.com/office/powerpoint/2010/main" val="3751521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1" dirty="0" smtClean="0"/>
              <a:t>2</a:t>
            </a:r>
            <a:r>
              <a:rPr lang="fr-CA" b="1" baseline="30000" dirty="0" smtClean="0"/>
              <a:t>e</a:t>
            </a:r>
            <a:r>
              <a:rPr lang="fr-CA" b="1" dirty="0" smtClean="0"/>
              <a:t> point</a:t>
            </a:r>
            <a:r>
              <a:rPr lang="fr-CA" b="1" baseline="0" dirty="0" smtClean="0"/>
              <a:t> :</a:t>
            </a:r>
          </a:p>
          <a:p>
            <a:r>
              <a:rPr lang="fr-CA" baseline="0" dirty="0" smtClean="0"/>
              <a:t>Quelle est l’importance écologique du béluga ? </a:t>
            </a:r>
            <a:r>
              <a:rPr lang="fr-CA" b="1" baseline="0" dirty="0" smtClean="0"/>
              <a:t>Réponses : Le béluga est un prédateur et sa présence dans l’écosystème du Saint-Laurent permet de réguler de nombre de poissons.</a:t>
            </a:r>
          </a:p>
          <a:p>
            <a:endParaRPr lang="fr-CA" b="1" baseline="0" dirty="0" smtClean="0"/>
          </a:p>
          <a:p>
            <a:r>
              <a:rPr lang="fr-CA" b="1" baseline="0" dirty="0" smtClean="0"/>
              <a:t>3</a:t>
            </a:r>
            <a:r>
              <a:rPr lang="fr-CA" b="1" baseline="30000" dirty="0" smtClean="0"/>
              <a:t>e</a:t>
            </a:r>
            <a:r>
              <a:rPr lang="fr-CA" b="1" baseline="0" dirty="0" smtClean="0"/>
              <a:t> point :</a:t>
            </a:r>
          </a:p>
          <a:p>
            <a:r>
              <a:rPr lang="fr-CA" b="0" baseline="0" dirty="0" smtClean="0"/>
              <a:t>Quelles sont les activités humaines qui ont un impact sur la population de béluga du Saint-Laurent et quelles en sont les conséquences ? </a:t>
            </a:r>
            <a:r>
              <a:rPr lang="fr-CA" b="1" baseline="0" dirty="0" smtClean="0"/>
              <a:t>Réponses : les activités industrielles émettent de nombreux substances toxiques qui vont contaminer les bélugas et les rendre gravement malades (cancer surtout).</a:t>
            </a:r>
          </a:p>
          <a:p>
            <a:endParaRPr lang="fr-CA" b="1" baseline="0" dirty="0" smtClean="0"/>
          </a:p>
          <a:p>
            <a:r>
              <a:rPr lang="fr-CA" b="1" baseline="0" dirty="0" smtClean="0"/>
              <a:t>4</a:t>
            </a:r>
            <a:r>
              <a:rPr lang="fr-CA" b="1" baseline="30000" dirty="0" smtClean="0"/>
              <a:t>e</a:t>
            </a:r>
            <a:r>
              <a:rPr lang="fr-CA" b="1" baseline="0" dirty="0" smtClean="0"/>
              <a:t> point :</a:t>
            </a:r>
          </a:p>
          <a:p>
            <a:r>
              <a:rPr lang="fr-CA" b="0" baseline="0" dirty="0" smtClean="0"/>
              <a:t>En quoi les changements climatiques peuvent avoir un impact sur le béluga du Saint-Laurent ? </a:t>
            </a:r>
            <a:r>
              <a:rPr lang="fr-CA" b="1" baseline="0" dirty="0" smtClean="0"/>
              <a:t>Réponse : avec la hausse de la température des eaux, la nourriture du béluga va migrer et il va se retrouver en compétition avec d’autres espèces pour s’alimenter. La nourriture ne sera pas aussi abondante et disponible et le béluga (qui n’est pas rapide) risque de voir sa population diminuer fortement.</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10</a:t>
            </a:fld>
            <a:endParaRPr lang="fr-CA"/>
          </a:p>
        </p:txBody>
      </p:sp>
    </p:spTree>
    <p:extLst>
      <p:ext uri="{BB962C8B-B14F-4D97-AF65-F5344CB8AC3E}">
        <p14:creationId xmlns:p14="http://schemas.microsoft.com/office/powerpoint/2010/main" val="3024664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fr-FR" smtClean="0"/>
              <a:t>Modifiez le style du titre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rois images avec légende ">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9/22/2013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112" name="Group 111"/>
          <p:cNvGrpSpPr/>
          <p:nvPr/>
        </p:nvGrpSpPr>
        <p:grpSpPr>
          <a:xfrm>
            <a:off x="5322489" y="34361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126" name="Text Placeholder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fr-FR" smtClean="0"/>
              <a:t>Modifiez le style du titre</a:t>
            </a:r>
            <a:endParaRP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9/22/2013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‹N°›</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fr-FR" smtClean="0"/>
              <a:t>Modifiez le style du titre</a:t>
            </a:r>
            <a:endParaRP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CF99945-0A15-4715-AB6C-F5E56CF20F70}" type="datetimeFigureOut">
              <a:rPr lang="en-US"/>
              <a:t>9/22/2013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9/22/2013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9/22/2013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9/22/2013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fr-FR" smtClean="0"/>
              <a:t>Modifiez le style du titre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sz="half" idx="1"/>
          </p:nvPr>
        </p:nvSpPr>
        <p:spPr>
          <a:xfrm>
            <a:off x="1065212" y="1825625"/>
            <a:ext cx="4954588"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6172200" y="1825625"/>
            <a:ext cx="4951414"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4CF99945-0A15-4715-AB6C-F5E56CF20F70}" type="datetimeFigureOut">
              <a:rPr lang="en-US"/>
              <a:t>9/22/2013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69848"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172200"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4CF99945-0A15-4715-AB6C-F5E56CF20F70}" type="datetimeFigureOut">
              <a:rPr lang="en-US"/>
              <a:t>9/22/2013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4CF99945-0A15-4715-AB6C-F5E56CF20F70}" type="datetimeFigureOut">
              <a:rPr lang="en-US"/>
              <a:t>9/22/2013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a:t>9/22/2013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eux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9/22/2013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9" name="Group 8"/>
          <p:cNvGrpSpPr/>
          <p:nvPr/>
        </p:nvGrpSpPr>
        <p:grpSpPr>
          <a:xfrm>
            <a:off x="574431" y="724619"/>
            <a:ext cx="5318979" cy="3795623"/>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22" name="Group 21"/>
          <p:cNvGrpSpPr/>
          <p:nvPr/>
        </p:nvGrpSpPr>
        <p:grpSpPr>
          <a:xfrm>
            <a:off x="6285120" y="724619"/>
            <a:ext cx="5318979" cy="3795623"/>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rois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9/22/2013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35" name="Group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52" name="Group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65" name="Group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7"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8"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9"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0"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1"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2"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3"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4"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5"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6"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7"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79" name="Picture Placeholder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0" name="Picture Placeholder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1" name="Text Placeholder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2" name="Text Placeholder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3" name="Text Placeholder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fr-FR" smtClean="0"/>
              <a:t>Modifiez le style du titre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en-US"/>
              <a:pPr/>
              <a:t>9/22/2013</a:t>
            </a:fld>
            <a:endParaRPr/>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a:pPr/>
              <a:t>‹N°›</a:t>
            </a:fld>
            <a:endParaRPr/>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WMF"/><Relationship Id="rId4" Type="http://schemas.openxmlformats.org/officeDocument/2006/relationships/image" Target="../media/image6.WM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8.WMF"/><Relationship Id="rId4" Type="http://schemas.openxmlformats.org/officeDocument/2006/relationships/diagramLayout" Target="../diagrams/layout1.xml"/><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16.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5.png"/><Relationship Id="rId4" Type="http://schemas.openxmlformats.org/officeDocument/2006/relationships/image" Target="../media/image15.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037114" y="1752600"/>
            <a:ext cx="8086499" cy="1828800"/>
          </a:xfrm>
        </p:spPr>
        <p:txBody>
          <a:bodyPr>
            <a:normAutofit fontScale="90000"/>
          </a:bodyPr>
          <a:lstStyle/>
          <a:p>
            <a:r>
              <a:rPr lang="fr-FR" noProof="1" smtClean="0"/>
              <a:t>Comprendre les changements climatiques</a:t>
            </a:r>
            <a:endParaRPr lang="fr-FR" noProof="1"/>
          </a:p>
        </p:txBody>
      </p:sp>
      <p:sp>
        <p:nvSpPr>
          <p:cNvPr id="3" name="Sous-titre 2"/>
          <p:cNvSpPr>
            <a:spLocks noGrp="1"/>
          </p:cNvSpPr>
          <p:nvPr>
            <p:ph type="subTitle" idx="1"/>
          </p:nvPr>
        </p:nvSpPr>
        <p:spPr/>
        <p:txBody>
          <a:bodyPr>
            <a:normAutofit/>
          </a:bodyPr>
          <a:lstStyle/>
          <a:p>
            <a:r>
              <a:rPr lang="fr-FR" sz="3200" noProof="1" smtClean="0">
                <a:solidFill>
                  <a:schemeClr val="tx1">
                    <a:lumMod val="50000"/>
                  </a:schemeClr>
                </a:solidFill>
              </a:rPr>
              <a:t>Le Beluga</a:t>
            </a:r>
          </a:p>
          <a:p>
            <a:endParaRPr lang="fr-FR" noProof="1"/>
          </a:p>
        </p:txBody>
      </p:sp>
    </p:spTree>
    <p:extLst>
      <p:ext uri="{BB962C8B-B14F-4D97-AF65-F5344CB8AC3E}">
        <p14:creationId xmlns:p14="http://schemas.microsoft.com/office/powerpoint/2010/main" val="85360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0000"/>
            <a:lum/>
            <a:extLst>
              <a:ext uri="{BEBA8EAE-BF5A-486C-A8C5-ECC9F3942E4B}">
                <a14:imgProps xmlns:a14="http://schemas.microsoft.com/office/drawing/2010/main">
                  <a14:imgLayer r:embed="rId4">
                    <a14:imgEffect>
                      <a14:saturation sat="7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Titre 12"/>
          <p:cNvSpPr>
            <a:spLocks noGrp="1"/>
          </p:cNvSpPr>
          <p:nvPr>
            <p:ph type="title"/>
          </p:nvPr>
        </p:nvSpPr>
        <p:spPr>
          <a:xfrm>
            <a:off x="1065212" y="304800"/>
            <a:ext cx="10058402" cy="1219200"/>
          </a:xfrm>
        </p:spPr>
        <p:txBody>
          <a:bodyPr>
            <a:normAutofit fontScale="90000"/>
          </a:bodyPr>
          <a:lstStyle/>
          <a:p>
            <a:r>
              <a:rPr lang="fr-FR" sz="6000" noProof="1"/>
              <a:t>Le Béluga du Saint-Laurent</a:t>
            </a:r>
          </a:p>
        </p:txBody>
      </p:sp>
      <p:sp>
        <p:nvSpPr>
          <p:cNvPr id="5" name="Espace réservé du contenu 13"/>
          <p:cNvSpPr txBox="1">
            <a:spLocks/>
          </p:cNvSpPr>
          <p:nvPr/>
        </p:nvSpPr>
        <p:spPr>
          <a:xfrm>
            <a:off x="2808397" y="2037474"/>
            <a:ext cx="9383603" cy="42291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100000"/>
              </a:lnSpc>
              <a:spcBef>
                <a:spcPts val="12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9pPr>
          </a:lstStyle>
          <a:p>
            <a:pPr marL="342900" indent="-342900">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 béluga du Saint-Laurent est une baleine</a:t>
            </a:r>
          </a:p>
          <a:p>
            <a:pPr marL="342900" indent="-342900">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 béluga du Saint-Laurent a une grande importance écologique dans l’écosystème du Saint-Laurent.</a:t>
            </a:r>
          </a:p>
          <a:p>
            <a:pPr marL="342900" indent="-342900">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activités humaines posent un problème pour la survie du béluga du Saint-Laurent.</a:t>
            </a:r>
          </a:p>
          <a:p>
            <a:pPr marL="342900" indent="-342900">
              <a:buClr>
                <a:schemeClr val="tx1">
                  <a:lumMod val="50000"/>
                </a:schemeClr>
              </a:buClr>
              <a:buFont typeface="Arial" panose="020B0604020202020204" pitchFamily="34" charset="0"/>
              <a:buChar char="•"/>
            </a:pPr>
            <a:endParaRPr lang="fr-FR" noProof="1">
              <a:solidFill>
                <a:schemeClr val="tx1">
                  <a:lumMod val="50000"/>
                </a:schemeClr>
              </a:solidFill>
              <a:latin typeface="Calibri" panose="020F0502020204030204" pitchFamily="34" charset="0"/>
            </a:endParaRPr>
          </a:p>
          <a:p>
            <a:pPr marL="342900" indent="-342900">
              <a:buClr>
                <a:schemeClr val="tx1">
                  <a:lumMod val="50000"/>
                </a:schemeClr>
              </a:buClr>
              <a:buFont typeface="Arial" panose="020B0604020202020204" pitchFamily="34" charset="0"/>
              <a:buChar char="•"/>
            </a:pPr>
            <a:r>
              <a:rPr lang="fr-FR" noProof="1" smtClean="0">
                <a:solidFill>
                  <a:schemeClr val="tx1">
                    <a:lumMod val="50000"/>
                  </a:schemeClr>
                </a:solidFill>
                <a:latin typeface="Calibri" panose="020F0502020204030204" pitchFamily="34" charset="0"/>
              </a:rPr>
              <a:t>Les changements climatiques viennent boulverser les habitudes alimentaires du béluga du Saint-Laurent.</a:t>
            </a:r>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smtClean="0"/>
              <a:t>Le Béluga du Saint-Laurent</a:t>
            </a:r>
            <a:endParaRPr lang="fr-FR" sz="6000" noProof="1"/>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Qu’est-ce que le Beluga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8" name="Imag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50317" y="3006624"/>
            <a:ext cx="1862281" cy="1457804"/>
          </a:xfrm>
          <a:prstGeom prst="rect">
            <a:avLst/>
          </a:prstGeom>
        </p:spPr>
      </p:pic>
      <p:sp>
        <p:nvSpPr>
          <p:cNvPr id="9" name="ZoneTexte 8"/>
          <p:cNvSpPr txBox="1"/>
          <p:nvPr/>
        </p:nvSpPr>
        <p:spPr>
          <a:xfrm>
            <a:off x="9297187" y="4464428"/>
            <a:ext cx="1568539"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 morse</a:t>
            </a:r>
            <a:endParaRPr lang="fr-CA" sz="2200" dirty="0">
              <a:solidFill>
                <a:schemeClr val="tx1">
                  <a:lumMod val="50000"/>
                </a:schemeClr>
              </a:solidFill>
              <a:latin typeface="Calibri" panose="020F0502020204030204" pitchFamily="34" charset="0"/>
            </a:endParaRPr>
          </a:p>
        </p:txBody>
      </p:sp>
      <p:sp>
        <p:nvSpPr>
          <p:cNvPr id="11" name="ZoneTexte 10"/>
          <p:cNvSpPr txBox="1"/>
          <p:nvPr/>
        </p:nvSpPr>
        <p:spPr>
          <a:xfrm>
            <a:off x="5322392" y="4464428"/>
            <a:ext cx="1544042"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Une baleine</a:t>
            </a:r>
            <a:endParaRPr lang="fr-CA" sz="2200" dirty="0">
              <a:solidFill>
                <a:schemeClr val="tx1">
                  <a:lumMod val="50000"/>
                </a:schemeClr>
              </a:solidFill>
              <a:latin typeface="Calibri" panose="020F0502020204030204" pitchFamily="34" charset="0"/>
            </a:endParaRPr>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779" y="3006624"/>
            <a:ext cx="1841602" cy="1338839"/>
          </a:xfrm>
          <a:prstGeom prst="rect">
            <a:avLst/>
          </a:prstGeom>
        </p:spPr>
      </p:pic>
      <p:sp>
        <p:nvSpPr>
          <p:cNvPr id="10" name="ZoneTexte 9"/>
          <p:cNvSpPr txBox="1"/>
          <p:nvPr/>
        </p:nvSpPr>
        <p:spPr>
          <a:xfrm>
            <a:off x="1144531" y="4464428"/>
            <a:ext cx="1598097"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Un dauphin</a:t>
            </a:r>
            <a:endParaRPr lang="fr-CA" sz="2200" dirty="0">
              <a:solidFill>
                <a:schemeClr val="tx1">
                  <a:lumMod val="50000"/>
                </a:schemeClr>
              </a:solidFill>
              <a:latin typeface="Calibri" panose="020F0502020204030204" pitchFamily="34" charset="0"/>
            </a:endParaRPr>
          </a:p>
        </p:txBody>
      </p:sp>
      <p:pic>
        <p:nvPicPr>
          <p:cNvPr id="12" name="Imag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64178" y="3052108"/>
            <a:ext cx="1816729" cy="1247869"/>
          </a:xfrm>
          <a:prstGeom prst="rect">
            <a:avLst/>
          </a:prstGeom>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46908" y="2374054"/>
            <a:ext cx="5095009" cy="3607646"/>
          </a:xfrm>
          <a:prstGeom prst="rect">
            <a:avLst/>
          </a:prstGeom>
        </p:spPr>
      </p:pic>
    </p:spTree>
    <p:extLst>
      <p:ext uri="{BB962C8B-B14F-4D97-AF65-F5344CB8AC3E}">
        <p14:creationId xmlns:p14="http://schemas.microsoft.com/office/powerpoint/2010/main" val="308107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6" presetClass="emph" presetSubtype="0" repeatCount="3000" fill="hold" nodeType="clickEffect">
                                  <p:stCondLst>
                                    <p:cond delay="0"/>
                                  </p:stCondLst>
                                  <p:childTnLst>
                                    <p:animEffect transition="out" filter="fade">
                                      <p:cBhvr>
                                        <p:cTn id="43" dur="500" tmFilter="0, 0; .2, .5; .8, .5; 1, 0"/>
                                        <p:tgtEl>
                                          <p:spTgt spid="12"/>
                                        </p:tgtEl>
                                      </p:cBhvr>
                                    </p:animEffect>
                                    <p:animScale>
                                      <p:cBhvr>
                                        <p:cTn id="44" dur="250" autoRev="1" fill="hold"/>
                                        <p:tgtEl>
                                          <p:spTgt spid="12"/>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500" fill="hold"/>
                                        <p:tgtEl>
                                          <p:spTgt spid="2"/>
                                        </p:tgtEl>
                                        <p:attrNameLst>
                                          <p:attrName>ppt_w</p:attrName>
                                        </p:attrNameLst>
                                      </p:cBhvr>
                                      <p:tavLst>
                                        <p:tav tm="0">
                                          <p:val>
                                            <p:fltVal val="0"/>
                                          </p:val>
                                        </p:tav>
                                        <p:tav tm="100000">
                                          <p:val>
                                            <p:strVal val="#ppt_w"/>
                                          </p:val>
                                        </p:tav>
                                      </p:tavLst>
                                    </p:anim>
                                    <p:anim calcmode="lin" valueType="num">
                                      <p:cBhvr>
                                        <p:cTn id="50" dur="500" fill="hold"/>
                                        <p:tgtEl>
                                          <p:spTgt spid="2"/>
                                        </p:tgtEl>
                                        <p:attrNameLst>
                                          <p:attrName>ppt_h</p:attrName>
                                        </p:attrNameLst>
                                      </p:cBhvr>
                                      <p:tavLst>
                                        <p:tav tm="0">
                                          <p:val>
                                            <p:fltVal val="0"/>
                                          </p:val>
                                        </p:tav>
                                        <p:tav tm="100000">
                                          <p:val>
                                            <p:strVal val="#ppt_h"/>
                                          </p:val>
                                        </p:tav>
                                      </p:tavLst>
                                    </p:anim>
                                    <p:animEffect transition="in" filter="fade">
                                      <p:cBhvr>
                                        <p:cTn id="51" dur="500"/>
                                        <p:tgtEl>
                                          <p:spTgt spid="2"/>
                                        </p:tgtEl>
                                      </p:cBhvr>
                                    </p:animEffect>
                                  </p:childTnLst>
                                </p:cTn>
                              </p:par>
                              <p:par>
                                <p:cTn id="52" presetID="10" presetClass="exit" presetSubtype="0" fill="hold"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3"/>
                                        </p:tgtEl>
                                      </p:cBhvr>
                                    </p:animEffect>
                                    <p:set>
                                      <p:cBhvr>
                                        <p:cTn id="57" dur="1" fill="hold">
                                          <p:stCondLst>
                                            <p:cond delay="499"/>
                                          </p:stCondLst>
                                        </p:cTn>
                                        <p:tgtEl>
                                          <p:spTgt spid="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1"/>
                                        </p:tgtEl>
                                      </p:cBhvr>
                                    </p:animEffect>
                                    <p:set>
                                      <p:cBhvr>
                                        <p:cTn id="63" dur="1" fill="hold">
                                          <p:stCondLst>
                                            <p:cond delay="499"/>
                                          </p:stCondLst>
                                        </p:cTn>
                                        <p:tgtEl>
                                          <p:spTgt spid="11"/>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0"/>
                                        </p:tgtEl>
                                      </p:cBhvr>
                                    </p:animEffect>
                                    <p:set>
                                      <p:cBhvr>
                                        <p:cTn id="66" dur="1" fill="hold">
                                          <p:stCondLst>
                                            <p:cond delay="499"/>
                                          </p:stCondLst>
                                        </p:cTn>
                                        <p:tgtEl>
                                          <p:spTgt spid="10"/>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 Béluga</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383169" y="2842847"/>
            <a:ext cx="7422487" cy="2048606"/>
          </a:xfrm>
          <a:prstGeom prst="rect">
            <a:avLst/>
          </a:prstGeom>
        </p:spPr>
      </p:pic>
      <p:sp>
        <p:nvSpPr>
          <p:cNvPr id="8" name="Double flèche horizontale 7"/>
          <p:cNvSpPr/>
          <p:nvPr/>
        </p:nvSpPr>
        <p:spPr>
          <a:xfrm>
            <a:off x="2383169" y="4988434"/>
            <a:ext cx="7384285" cy="263237"/>
          </a:xfrm>
          <a:prstGeom prst="leftRightArrow">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sz="2200">
              <a:latin typeface="Calibri" panose="020F0502020204030204" pitchFamily="34" charset="0"/>
            </a:endParaRPr>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79095" y="4915368"/>
            <a:ext cx="1830629" cy="1042416"/>
          </a:xfrm>
          <a:prstGeom prst="rect">
            <a:avLst/>
          </a:prstGeom>
        </p:spPr>
      </p:pic>
      <p:sp>
        <p:nvSpPr>
          <p:cNvPr id="10" name="ZoneTexte 9"/>
          <p:cNvSpPr txBox="1"/>
          <p:nvPr/>
        </p:nvSpPr>
        <p:spPr>
          <a:xfrm>
            <a:off x="5225084" y="5403547"/>
            <a:ext cx="173865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3 à 5 mètres</a:t>
            </a:r>
          </a:p>
        </p:txBody>
      </p:sp>
      <p:sp>
        <p:nvSpPr>
          <p:cNvPr id="11" name="ZoneTexte 10"/>
          <p:cNvSpPr txBox="1"/>
          <p:nvPr/>
        </p:nvSpPr>
        <p:spPr>
          <a:xfrm>
            <a:off x="5179095" y="6005615"/>
            <a:ext cx="1784642"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1 à 2 tonnes</a:t>
            </a:r>
            <a:endParaRPr lang="fr-CA" sz="2200" dirty="0">
              <a:solidFill>
                <a:schemeClr val="tx1">
                  <a:lumMod val="50000"/>
                </a:schemeClr>
              </a:solidFill>
              <a:latin typeface="Calibri" panose="020F0502020204030204" pitchFamily="34" charset="0"/>
            </a:endParaRPr>
          </a:p>
        </p:txBody>
      </p:sp>
    </p:spTree>
    <p:extLst>
      <p:ext uri="{BB962C8B-B14F-4D97-AF65-F5344CB8AC3E}">
        <p14:creationId xmlns:p14="http://schemas.microsoft.com/office/powerpoint/2010/main" val="109499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000" fill="hold"/>
                                        <p:tgtEl>
                                          <p:spTgt spid="7"/>
                                        </p:tgtEl>
                                        <p:attrNameLst>
                                          <p:attrName>ppt_x</p:attrName>
                                        </p:attrNameLst>
                                      </p:cBhvr>
                                      <p:tavLst>
                                        <p:tav tm="0">
                                          <p:val>
                                            <p:strVal val="0-#ppt_w/2"/>
                                          </p:val>
                                        </p:tav>
                                        <p:tav tm="100000">
                                          <p:val>
                                            <p:strVal val="#ppt_x"/>
                                          </p:val>
                                        </p:tav>
                                      </p:tavLst>
                                    </p:anim>
                                    <p:anim calcmode="lin" valueType="num">
                                      <p:cBhvr additive="base">
                                        <p:cTn id="1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outVertical)">
                                      <p:cBhvr>
                                        <p:cTn id="18" dur="1000"/>
                                        <p:tgtEl>
                                          <p:spTgt spid="8"/>
                                        </p:tgtEl>
                                      </p:cBhvr>
                                    </p:animEffect>
                                  </p:childTnLst>
                                </p:cTn>
                              </p:par>
                              <p:par>
                                <p:cTn id="19" presetID="10" presetClass="entr" presetSubtype="0" fill="hold" grpId="1" nodeType="with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p:bldP spid="10" grpId="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Habitat :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42208" y="1336001"/>
            <a:ext cx="7504409" cy="5062297"/>
          </a:xfrm>
          <a:prstGeom prst="rect">
            <a:avLst/>
          </a:prstGeom>
        </p:spPr>
      </p:pic>
      <p:sp>
        <p:nvSpPr>
          <p:cNvPr id="7" name="Forme libre 6"/>
          <p:cNvSpPr/>
          <p:nvPr/>
        </p:nvSpPr>
        <p:spPr>
          <a:xfrm>
            <a:off x="3595338" y="3158781"/>
            <a:ext cx="2152809" cy="1851969"/>
          </a:xfrm>
          <a:custGeom>
            <a:avLst/>
            <a:gdLst>
              <a:gd name="connsiteX0" fmla="*/ 1624362 w 2152809"/>
              <a:gd name="connsiteY0" fmla="*/ 3519 h 1851969"/>
              <a:gd name="connsiteX1" fmla="*/ 1691037 w 2152809"/>
              <a:gd name="connsiteY1" fmla="*/ 41619 h 1851969"/>
              <a:gd name="connsiteX2" fmla="*/ 1681512 w 2152809"/>
              <a:gd name="connsiteY2" fmla="*/ 203544 h 1851969"/>
              <a:gd name="connsiteX3" fmla="*/ 1538637 w 2152809"/>
              <a:gd name="connsiteY3" fmla="*/ 346419 h 1851969"/>
              <a:gd name="connsiteX4" fmla="*/ 1471962 w 2152809"/>
              <a:gd name="connsiteY4" fmla="*/ 422619 h 1851969"/>
              <a:gd name="connsiteX5" fmla="*/ 1452912 w 2152809"/>
              <a:gd name="connsiteY5" fmla="*/ 498819 h 1851969"/>
              <a:gd name="connsiteX6" fmla="*/ 1757712 w 2152809"/>
              <a:gd name="connsiteY6" fmla="*/ 575019 h 1851969"/>
              <a:gd name="connsiteX7" fmla="*/ 1995837 w 2152809"/>
              <a:gd name="connsiteY7" fmla="*/ 517869 h 1851969"/>
              <a:gd name="connsiteX8" fmla="*/ 2110137 w 2152809"/>
              <a:gd name="connsiteY8" fmla="*/ 546444 h 1851969"/>
              <a:gd name="connsiteX9" fmla="*/ 2148237 w 2152809"/>
              <a:gd name="connsiteY9" fmla="*/ 613119 h 1851969"/>
              <a:gd name="connsiteX10" fmla="*/ 2014887 w 2152809"/>
              <a:gd name="connsiteY10" fmla="*/ 670269 h 1851969"/>
              <a:gd name="connsiteX11" fmla="*/ 1795812 w 2152809"/>
              <a:gd name="connsiteY11" fmla="*/ 698844 h 1851969"/>
              <a:gd name="connsiteX12" fmla="*/ 1633887 w 2152809"/>
              <a:gd name="connsiteY12" fmla="*/ 746469 h 1851969"/>
              <a:gd name="connsiteX13" fmla="*/ 1357662 w 2152809"/>
              <a:gd name="connsiteY13" fmla="*/ 841719 h 1851969"/>
              <a:gd name="connsiteX14" fmla="*/ 1119537 w 2152809"/>
              <a:gd name="connsiteY14" fmla="*/ 936969 h 1851969"/>
              <a:gd name="connsiteX15" fmla="*/ 976662 w 2152809"/>
              <a:gd name="connsiteY15" fmla="*/ 1032219 h 1851969"/>
              <a:gd name="connsiteX16" fmla="*/ 700437 w 2152809"/>
              <a:gd name="connsiteY16" fmla="*/ 1194144 h 1851969"/>
              <a:gd name="connsiteX17" fmla="*/ 481362 w 2152809"/>
              <a:gd name="connsiteY17" fmla="*/ 1356069 h 1851969"/>
              <a:gd name="connsiteX18" fmla="*/ 338487 w 2152809"/>
              <a:gd name="connsiteY18" fmla="*/ 1460844 h 1851969"/>
              <a:gd name="connsiteX19" fmla="*/ 205137 w 2152809"/>
              <a:gd name="connsiteY19" fmla="*/ 1575144 h 1851969"/>
              <a:gd name="connsiteX20" fmla="*/ 100362 w 2152809"/>
              <a:gd name="connsiteY20" fmla="*/ 1708494 h 1851969"/>
              <a:gd name="connsiteX21" fmla="*/ 5112 w 2152809"/>
              <a:gd name="connsiteY21" fmla="*/ 1851369 h 1851969"/>
              <a:gd name="connsiteX22" fmla="*/ 24162 w 2152809"/>
              <a:gd name="connsiteY22" fmla="*/ 1651344 h 1851969"/>
              <a:gd name="connsiteX23" fmla="*/ 119412 w 2152809"/>
              <a:gd name="connsiteY23" fmla="*/ 1527519 h 1851969"/>
              <a:gd name="connsiteX24" fmla="*/ 205137 w 2152809"/>
              <a:gd name="connsiteY24" fmla="*/ 1375119 h 1851969"/>
              <a:gd name="connsiteX25" fmla="*/ 281337 w 2152809"/>
              <a:gd name="connsiteY25" fmla="*/ 1222719 h 1851969"/>
              <a:gd name="connsiteX26" fmla="*/ 357537 w 2152809"/>
              <a:gd name="connsiteY26" fmla="*/ 1146519 h 1851969"/>
              <a:gd name="connsiteX27" fmla="*/ 452787 w 2152809"/>
              <a:gd name="connsiteY27" fmla="*/ 1041744 h 1851969"/>
              <a:gd name="connsiteX28" fmla="*/ 548037 w 2152809"/>
              <a:gd name="connsiteY28" fmla="*/ 936969 h 1851969"/>
              <a:gd name="connsiteX29" fmla="*/ 681387 w 2152809"/>
              <a:gd name="connsiteY29" fmla="*/ 851244 h 1851969"/>
              <a:gd name="connsiteX30" fmla="*/ 795687 w 2152809"/>
              <a:gd name="connsiteY30" fmla="*/ 775044 h 1851969"/>
              <a:gd name="connsiteX31" fmla="*/ 909987 w 2152809"/>
              <a:gd name="connsiteY31" fmla="*/ 717894 h 1851969"/>
              <a:gd name="connsiteX32" fmla="*/ 967137 w 2152809"/>
              <a:gd name="connsiteY32" fmla="*/ 689319 h 1851969"/>
              <a:gd name="connsiteX33" fmla="*/ 1110012 w 2152809"/>
              <a:gd name="connsiteY33" fmla="*/ 660744 h 1851969"/>
              <a:gd name="connsiteX34" fmla="*/ 1205262 w 2152809"/>
              <a:gd name="connsiteY34" fmla="*/ 622644 h 1851969"/>
              <a:gd name="connsiteX35" fmla="*/ 1271937 w 2152809"/>
              <a:gd name="connsiteY35" fmla="*/ 546444 h 1851969"/>
              <a:gd name="connsiteX36" fmla="*/ 1300512 w 2152809"/>
              <a:gd name="connsiteY36" fmla="*/ 460719 h 1851969"/>
              <a:gd name="connsiteX37" fmla="*/ 1405287 w 2152809"/>
              <a:gd name="connsiteY37" fmla="*/ 213069 h 1851969"/>
              <a:gd name="connsiteX38" fmla="*/ 1462437 w 2152809"/>
              <a:gd name="connsiteY38" fmla="*/ 108294 h 1851969"/>
              <a:gd name="connsiteX39" fmla="*/ 1624362 w 2152809"/>
              <a:gd name="connsiteY39" fmla="*/ 3519 h 185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52809" h="1851969">
                <a:moveTo>
                  <a:pt x="1624362" y="3519"/>
                </a:moveTo>
                <a:cubicBezTo>
                  <a:pt x="1662462" y="-7593"/>
                  <a:pt x="1681512" y="8282"/>
                  <a:pt x="1691037" y="41619"/>
                </a:cubicBezTo>
                <a:cubicBezTo>
                  <a:pt x="1700562" y="74957"/>
                  <a:pt x="1706912" y="152744"/>
                  <a:pt x="1681512" y="203544"/>
                </a:cubicBezTo>
                <a:cubicBezTo>
                  <a:pt x="1656112" y="254344"/>
                  <a:pt x="1573562" y="309907"/>
                  <a:pt x="1538637" y="346419"/>
                </a:cubicBezTo>
                <a:cubicBezTo>
                  <a:pt x="1503712" y="382931"/>
                  <a:pt x="1486249" y="397219"/>
                  <a:pt x="1471962" y="422619"/>
                </a:cubicBezTo>
                <a:cubicBezTo>
                  <a:pt x="1457675" y="448019"/>
                  <a:pt x="1405287" y="473419"/>
                  <a:pt x="1452912" y="498819"/>
                </a:cubicBezTo>
                <a:cubicBezTo>
                  <a:pt x="1500537" y="524219"/>
                  <a:pt x="1667225" y="571844"/>
                  <a:pt x="1757712" y="575019"/>
                </a:cubicBezTo>
                <a:cubicBezTo>
                  <a:pt x="1848199" y="578194"/>
                  <a:pt x="1937100" y="522632"/>
                  <a:pt x="1995837" y="517869"/>
                </a:cubicBezTo>
                <a:cubicBezTo>
                  <a:pt x="2054575" y="513107"/>
                  <a:pt x="2084737" y="530569"/>
                  <a:pt x="2110137" y="546444"/>
                </a:cubicBezTo>
                <a:cubicBezTo>
                  <a:pt x="2135537" y="562319"/>
                  <a:pt x="2164112" y="592482"/>
                  <a:pt x="2148237" y="613119"/>
                </a:cubicBezTo>
                <a:cubicBezTo>
                  <a:pt x="2132362" y="633757"/>
                  <a:pt x="2073625" y="655982"/>
                  <a:pt x="2014887" y="670269"/>
                </a:cubicBezTo>
                <a:cubicBezTo>
                  <a:pt x="1956150" y="684557"/>
                  <a:pt x="1859312" y="686144"/>
                  <a:pt x="1795812" y="698844"/>
                </a:cubicBezTo>
                <a:cubicBezTo>
                  <a:pt x="1732312" y="711544"/>
                  <a:pt x="1706912" y="722657"/>
                  <a:pt x="1633887" y="746469"/>
                </a:cubicBezTo>
                <a:cubicBezTo>
                  <a:pt x="1560862" y="770282"/>
                  <a:pt x="1443387" y="809969"/>
                  <a:pt x="1357662" y="841719"/>
                </a:cubicBezTo>
                <a:cubicBezTo>
                  <a:pt x="1271937" y="873469"/>
                  <a:pt x="1183037" y="905219"/>
                  <a:pt x="1119537" y="936969"/>
                </a:cubicBezTo>
                <a:cubicBezTo>
                  <a:pt x="1056037" y="968719"/>
                  <a:pt x="1046512" y="989356"/>
                  <a:pt x="976662" y="1032219"/>
                </a:cubicBezTo>
                <a:cubicBezTo>
                  <a:pt x="906812" y="1075082"/>
                  <a:pt x="782987" y="1140169"/>
                  <a:pt x="700437" y="1194144"/>
                </a:cubicBezTo>
                <a:cubicBezTo>
                  <a:pt x="617887" y="1248119"/>
                  <a:pt x="481362" y="1356069"/>
                  <a:pt x="481362" y="1356069"/>
                </a:cubicBezTo>
                <a:cubicBezTo>
                  <a:pt x="421037" y="1400519"/>
                  <a:pt x="384524" y="1424332"/>
                  <a:pt x="338487" y="1460844"/>
                </a:cubicBezTo>
                <a:cubicBezTo>
                  <a:pt x="292450" y="1497356"/>
                  <a:pt x="244824" y="1533869"/>
                  <a:pt x="205137" y="1575144"/>
                </a:cubicBezTo>
                <a:cubicBezTo>
                  <a:pt x="165450" y="1616419"/>
                  <a:pt x="133699" y="1662457"/>
                  <a:pt x="100362" y="1708494"/>
                </a:cubicBezTo>
                <a:cubicBezTo>
                  <a:pt x="67024" y="1754532"/>
                  <a:pt x="17812" y="1860894"/>
                  <a:pt x="5112" y="1851369"/>
                </a:cubicBezTo>
                <a:cubicBezTo>
                  <a:pt x="-7588" y="1841844"/>
                  <a:pt x="5112" y="1705319"/>
                  <a:pt x="24162" y="1651344"/>
                </a:cubicBezTo>
                <a:cubicBezTo>
                  <a:pt x="43212" y="1597369"/>
                  <a:pt x="89250" y="1573556"/>
                  <a:pt x="119412" y="1527519"/>
                </a:cubicBezTo>
                <a:cubicBezTo>
                  <a:pt x="149574" y="1481482"/>
                  <a:pt x="178150" y="1425919"/>
                  <a:pt x="205137" y="1375119"/>
                </a:cubicBezTo>
                <a:cubicBezTo>
                  <a:pt x="232124" y="1324319"/>
                  <a:pt x="255937" y="1260819"/>
                  <a:pt x="281337" y="1222719"/>
                </a:cubicBezTo>
                <a:cubicBezTo>
                  <a:pt x="306737" y="1184619"/>
                  <a:pt x="328962" y="1176681"/>
                  <a:pt x="357537" y="1146519"/>
                </a:cubicBezTo>
                <a:cubicBezTo>
                  <a:pt x="386112" y="1116357"/>
                  <a:pt x="452787" y="1041744"/>
                  <a:pt x="452787" y="1041744"/>
                </a:cubicBezTo>
                <a:cubicBezTo>
                  <a:pt x="484537" y="1006819"/>
                  <a:pt x="509937" y="968719"/>
                  <a:pt x="548037" y="936969"/>
                </a:cubicBezTo>
                <a:cubicBezTo>
                  <a:pt x="586137" y="905219"/>
                  <a:pt x="640112" y="878231"/>
                  <a:pt x="681387" y="851244"/>
                </a:cubicBezTo>
                <a:cubicBezTo>
                  <a:pt x="722662" y="824257"/>
                  <a:pt x="757587" y="797269"/>
                  <a:pt x="795687" y="775044"/>
                </a:cubicBezTo>
                <a:cubicBezTo>
                  <a:pt x="833787" y="752819"/>
                  <a:pt x="909987" y="717894"/>
                  <a:pt x="909987" y="717894"/>
                </a:cubicBezTo>
                <a:cubicBezTo>
                  <a:pt x="938562" y="703607"/>
                  <a:pt x="933799" y="698844"/>
                  <a:pt x="967137" y="689319"/>
                </a:cubicBezTo>
                <a:cubicBezTo>
                  <a:pt x="1000474" y="679794"/>
                  <a:pt x="1070324" y="671857"/>
                  <a:pt x="1110012" y="660744"/>
                </a:cubicBezTo>
                <a:cubicBezTo>
                  <a:pt x="1149699" y="649632"/>
                  <a:pt x="1178275" y="641694"/>
                  <a:pt x="1205262" y="622644"/>
                </a:cubicBezTo>
                <a:cubicBezTo>
                  <a:pt x="1232249" y="603594"/>
                  <a:pt x="1256062" y="573432"/>
                  <a:pt x="1271937" y="546444"/>
                </a:cubicBezTo>
                <a:cubicBezTo>
                  <a:pt x="1287812" y="519457"/>
                  <a:pt x="1278287" y="516281"/>
                  <a:pt x="1300512" y="460719"/>
                </a:cubicBezTo>
                <a:cubicBezTo>
                  <a:pt x="1322737" y="405157"/>
                  <a:pt x="1378300" y="271806"/>
                  <a:pt x="1405287" y="213069"/>
                </a:cubicBezTo>
                <a:cubicBezTo>
                  <a:pt x="1432274" y="154332"/>
                  <a:pt x="1430687" y="141631"/>
                  <a:pt x="1462437" y="108294"/>
                </a:cubicBezTo>
                <a:cubicBezTo>
                  <a:pt x="1494187" y="74957"/>
                  <a:pt x="1586262" y="14631"/>
                  <a:pt x="1624362" y="3519"/>
                </a:cubicBezTo>
                <a:close/>
              </a:path>
            </a:pathLst>
          </a:custGeom>
          <a:solidFill>
            <a:schemeClr val="accent2">
              <a:lumMod val="60000"/>
              <a:lumOff val="40000"/>
            </a:schemeClr>
          </a:solidFill>
          <a:ln>
            <a:solidFill>
              <a:schemeClr val="tx2">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157546" y="4398691"/>
            <a:ext cx="1514196" cy="417918"/>
          </a:xfrm>
          <a:prstGeom prst="rect">
            <a:avLst/>
          </a:prstGeom>
        </p:spPr>
      </p:pic>
    </p:spTree>
    <p:extLst>
      <p:ext uri="{BB962C8B-B14F-4D97-AF65-F5344CB8AC3E}">
        <p14:creationId xmlns:p14="http://schemas.microsoft.com/office/powerpoint/2010/main" val="74686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0" presetClass="exit" presetSubtype="0" fill="hold" nodeType="withEffect">
                                  <p:stCondLst>
                                    <p:cond delay="0"/>
                                  </p:stCondLst>
                                  <p:childTnLst>
                                    <p:animEffect transition="out" filter="fade">
                                      <p:cBhvr>
                                        <p:cTn id="11" dur="500"/>
                                        <p:tgtEl>
                                          <p:spTgt spid="14">
                                            <p:txEl>
                                              <p:pRg st="0" end="0"/>
                                            </p:txEl>
                                          </p:spTgt>
                                        </p:tgtEl>
                                      </p:cBhvr>
                                    </p:animEffect>
                                    <p:set>
                                      <p:cBhvr>
                                        <p:cTn id="12"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1.66667E-6 2.59259E-6 C -0.00013 -0.00093 0.00078 2.59259E-6 0.00117 2.59259E-6 C 0.00378 -0.00324 0.00651 -0.00625 0.00899 -0.00996 C 0.01003 -0.01158 0.01016 -0.01436 0.0112 -0.01598 C 0.01328 -0.01922 0.01563 -0.0213 0.01797 -0.02385 C 0.02227 -0.02917 0.02005 -0.02709 0.02461 -0.02986 C 0.02578 -0.03195 0.02669 -0.03426 0.028 -0.03588 C 0.02904 -0.03704 0.03034 -0.03704 0.03138 -0.03797 C 0.03255 -0.03889 0.03347 -0.04074 0.03477 -0.0419 C 0.03581 -0.04283 0.03698 -0.04283 0.03802 -0.04375 C 0.03933 -0.04491 0.04024 -0.04676 0.04141 -0.04792 C 0.04245 -0.04885 0.04375 -0.04885 0.04479 -0.04977 C 0.04714 -0.05209 0.04896 -0.05625 0.05156 -0.05787 L 0.05821 -0.06181 C 0.05899 -0.06366 0.05938 -0.06644 0.06042 -0.06783 C 0.0625 -0.06991 0.06498 -0.07037 0.06719 -0.07176 L 0.07058 -0.07361 L 0.07396 -0.0757 C 0.075 -0.07639 0.0763 -0.07662 0.07722 -0.07778 C 0.07839 -0.07894 0.07943 -0.08079 0.0806 -0.08172 C 0.0806 -0.08172 0.08906 -0.08658 0.09076 -0.08773 L 0.0974 -0.09167 C 0.09857 -0.09236 0.09961 -0.09306 0.10078 -0.09352 C 0.10235 -0.09422 0.10378 -0.09491 0.10521 -0.09561 C 0.10534 -0.09561 0.11367 -0.1007 0.11537 -0.10162 L 0.11875 -0.10348 L 0.12214 -0.10556 C 0.12097 -0.10695 0.12005 -0.10903 0.11875 -0.10949 C 0.11433 -0.11158 0.10521 -0.11343 0.10521 -0.11343 C 0.10417 -0.11412 0.103 -0.11505 0.10196 -0.11551 C 0.10039 -0.11621 0.0987 -0.11598 0.0974 -0.1176 C 0.09636 -0.11875 0.09597 -0.12153 0.09518 -0.12338 C 0.09558 -0.13542 0.09571 -0.14746 0.09636 -0.15926 C 0.09649 -0.16204 0.09701 -0.16459 0.0974 -0.16736 C 0.09779 -0.16922 0.09974 -0.17315 0.09857 -0.17315 C 0.09727 -0.17315 0.09714 -0.16922 0.09636 -0.16736 C 0.09531 -0.16505 0.09401 -0.1632 0.09297 -0.16135 C 0.09258 -0.15926 0.09245 -0.15718 0.0918 -0.15533 C 0.0905 -0.15116 0.08815 -0.14792 0.08737 -0.14329 C 0.08698 -0.14144 0.08685 -0.13936 0.0862 -0.1375 C 0.0849 -0.13334 0.08177 -0.12547 0.08177 -0.12547 C 0.08047 -0.11875 0.07878 -0.10602 0.075 -0.10162 C 0.07071 -0.09653 0.07292 -0.09838 0.06836 -0.09561 C 0.06302 -0.08936 0.06628 -0.09236 0.05821 -0.08773 L 0.05482 -0.08565 C 0.05261 -0.08311 0.05065 -0.07917 0.04818 -0.07778 C 0.04597 -0.07639 0.04336 -0.07593 0.04141 -0.07361 C 0.03711 -0.06852 0.03933 -0.07037 0.03477 -0.06783 C 0.0336 -0.06574 0.03268 -0.06343 0.03138 -0.06181 C 0.03034 -0.06065 0.02891 -0.06111 0.028 -0.05973 C 0.02696 -0.05834 0.02683 -0.05533 0.02578 -0.05371 C 0.02487 -0.05255 0.02344 -0.05278 0.0224 -0.05186 C 0.02123 -0.0507 0.02018 -0.04908 0.01901 -0.04792 C 0.01836 -0.04584 0.01784 -0.04352 0.0168 -0.0419 C 0.01472 -0.03866 0.01003 -0.0338 0.01003 -0.0338 C 0.00365 -0.01667 0.01224 -0.03681 0.00443 -0.02593 C 0.00339 -0.02454 0.00326 -0.02153 0.00222 -0.01991 C 0.0013 -0.01829 1.66667E-6 -0.01736 -0.00117 -0.01598 L -0.01002 0.00787 L -0.01458 0.0199 L -0.01797 0.03773 C -0.01823 0.03981 -0.01966 0.0456 -0.01901 0.04375 C -0.0138 0.02986 -0.01679 0.03449 -0.0112 0.02777 C -0.01041 0.02592 -0.01002 0.02338 -0.00898 0.02176 C -0.0069 0.01875 -0.00221 0.01389 -0.00221 0.01389 C -0.00182 0.0118 -0.00195 0.00949 -0.00117 0.00787 C -0.00026 0.00648 0.00117 0.00694 0.00222 0.00602 C 0.00274 0.00555 0.00013 0.00092 1.66667E-6 2.59259E-6 Z " pathEditMode="relative" ptsTypes="AAAAAAAAAAAAAAAAAAAAAAAAAAAAAAAAAAAAAAAAAAAAAAAAAAAAAAAAAAAAAAAAAAAA">
                                      <p:cBhvr>
                                        <p:cTn id="21" dur="3000" fill="hold"/>
                                        <p:tgtEl>
                                          <p:spTgt spid="10"/>
                                        </p:tgtEl>
                                        <p:attrNameLst>
                                          <p:attrName>ppt_x</p:attrName>
                                          <p:attrName>ppt_y</p:attrName>
                                        </p:attrNameLst>
                                      </p:cBhvr>
                                    </p:animMotion>
                                  </p:childTnLst>
                                </p:cTn>
                              </p:par>
                              <p:par>
                                <p:cTn id="22" presetID="10" presetClass="entr" presetSubtype="0" fill="hold" grpId="0" nodeType="withEffect">
                                  <p:stCondLst>
                                    <p:cond delay="2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Les particularités du béluga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marL="0" indent="0" algn="ctr">
              <a:buClr>
                <a:srgbClr val="9A5315"/>
              </a:buClr>
              <a:buNone/>
            </a:pPr>
            <a:r>
              <a:rPr lang="fr-FR" sz="1800" noProof="1" smtClean="0">
                <a:solidFill>
                  <a:schemeClr val="tx1">
                    <a:lumMod val="50000"/>
                  </a:schemeClr>
                </a:solidFill>
                <a:latin typeface="Calibri" panose="020F0502020204030204" pitchFamily="34" charset="0"/>
              </a:rPr>
              <a:t>Vidéos « 12-Béluga bulles » et « 12-Chant du béluga »</a:t>
            </a:r>
          </a:p>
          <a:p>
            <a:pPr marL="0" indent="0">
              <a:buClr>
                <a:srgbClr val="9A5315"/>
              </a:buClr>
              <a:buNone/>
            </a:pPr>
            <a:endParaRPr lang="fr-FR" noProof="1" smtClean="0">
              <a:solidFill>
                <a:schemeClr val="tx1">
                  <a:lumMod val="50000"/>
                </a:schemeClr>
              </a:solidFill>
              <a:latin typeface="Calibri" panose="020F0502020204030204" pitchFamily="34" charset="0"/>
            </a:endParaRP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5485" y="3599556"/>
            <a:ext cx="4983559" cy="1375462"/>
          </a:xfrm>
          <a:prstGeom prst="rect">
            <a:avLst/>
          </a:prstGeom>
        </p:spPr>
      </p:pic>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6078" y="1752458"/>
            <a:ext cx="2694709" cy="2694709"/>
          </a:xfrm>
          <a:prstGeom prst="rect">
            <a:avLst/>
          </a:prstGeom>
        </p:spPr>
      </p:pic>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6150" y="2545181"/>
            <a:ext cx="6259428" cy="3484212"/>
          </a:xfrm>
          <a:prstGeom prst="rect">
            <a:avLst/>
          </a:prstGeom>
        </p:spPr>
      </p:pic>
      <p:sp>
        <p:nvSpPr>
          <p:cNvPr id="4" name="Ellipse 3"/>
          <p:cNvSpPr/>
          <p:nvPr/>
        </p:nvSpPr>
        <p:spPr>
          <a:xfrm>
            <a:off x="3702570" y="3867150"/>
            <a:ext cx="2023673" cy="1619250"/>
          </a:xfrm>
          <a:prstGeom prst="ellipse">
            <a:avLst/>
          </a:prstGeom>
          <a:noFill/>
          <a:ln w="38100">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lumMod val="50000"/>
                </a:schemeClr>
              </a:solidFill>
            </a:endParaRPr>
          </a:p>
        </p:txBody>
      </p:sp>
    </p:spTree>
    <p:extLst>
      <p:ext uri="{BB962C8B-B14F-4D97-AF65-F5344CB8AC3E}">
        <p14:creationId xmlns:p14="http://schemas.microsoft.com/office/powerpoint/2010/main" val="27731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mph" presetSubtype="0" repeatCount="3000" fill="hold" grpId="1" nodeType="clickEffect">
                                  <p:stCondLst>
                                    <p:cond delay="0"/>
                                  </p:stCondLst>
                                  <p:childTnLst>
                                    <p:animEffect transition="out" filter="fade">
                                      <p:cBhvr>
                                        <p:cTn id="18" dur="500" tmFilter="0, 0; .2, .5; .8, .5; 1, 0"/>
                                        <p:tgtEl>
                                          <p:spTgt spid="4"/>
                                        </p:tgtEl>
                                      </p:cBhvr>
                                    </p:animEffect>
                                    <p:animScale>
                                      <p:cBhvr>
                                        <p:cTn id="19" dur="250" autoRev="1" fill="hold"/>
                                        <p:tgtEl>
                                          <p:spTgt spid="4"/>
                                        </p:tgtEl>
                                      </p:cBhvr>
                                      <p:by x="105000" y="105000"/>
                                    </p:animScale>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par>
                                <p:cTn id="25" presetID="10" presetClass="exit" presetSubtype="0" fill="hold" grpId="2" nodeType="with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000" fill="hold"/>
                                        <p:tgtEl>
                                          <p:spTgt spid="7"/>
                                        </p:tgtEl>
                                        <p:attrNameLst>
                                          <p:attrName>ppt_x</p:attrName>
                                        </p:attrNameLst>
                                      </p:cBhvr>
                                      <p:tavLst>
                                        <p:tav tm="0">
                                          <p:val>
                                            <p:strVal val="1+#ppt_w/2"/>
                                          </p:val>
                                        </p:tav>
                                        <p:tav tm="100000">
                                          <p:val>
                                            <p:strVal val="#ppt_x"/>
                                          </p:val>
                                        </p:tav>
                                      </p:tavLst>
                                    </p:anim>
                                    <p:anim calcmode="lin" valueType="num">
                                      <p:cBhvr additive="base">
                                        <p:cTn id="3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right)">
                                      <p:cBhvr>
                                        <p:cTn id="38"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Comportement alimentaire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133" y="3773172"/>
            <a:ext cx="5501769" cy="1526439"/>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8727" y="3207012"/>
            <a:ext cx="1928559" cy="431308"/>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7788" y="4713168"/>
            <a:ext cx="1927765" cy="725322"/>
          </a:xfrm>
          <a:prstGeom prst="rect">
            <a:avLst/>
          </a:prstGeom>
        </p:spPr>
      </p:pic>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4548" y="3498377"/>
            <a:ext cx="1928559" cy="431308"/>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1153" y="3624395"/>
            <a:ext cx="1928559" cy="431308"/>
          </a:xfrm>
          <a:prstGeom prst="rect">
            <a:avLst/>
          </a:prstGeom>
        </p:spPr>
      </p:pic>
      <p:pic>
        <p:nvPicPr>
          <p:cNvPr id="10" name="Imag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1308" y="3803666"/>
            <a:ext cx="1928559" cy="431308"/>
          </a:xfrm>
          <a:prstGeom prst="rect">
            <a:avLst/>
          </a:prstGeom>
        </p:spPr>
      </p:pic>
      <p:pic>
        <p:nvPicPr>
          <p:cNvPr id="11" name="Imag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5657" y="3982937"/>
            <a:ext cx="1928559" cy="431308"/>
          </a:xfrm>
          <a:prstGeom prst="rect">
            <a:avLst/>
          </a:prstGeom>
        </p:spPr>
      </p:pic>
      <p:pic>
        <p:nvPicPr>
          <p:cNvPr id="12" name="Imag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31947" y="4839186"/>
            <a:ext cx="1927765" cy="725322"/>
          </a:xfrm>
          <a:prstGeom prst="rect">
            <a:avLst/>
          </a:prstGeom>
        </p:spPr>
      </p:pic>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2274" y="5005959"/>
            <a:ext cx="1927765" cy="725322"/>
          </a:xfrm>
          <a:prstGeom prst="rect">
            <a:avLst/>
          </a:prstGeom>
        </p:spPr>
      </p:pic>
      <p:pic>
        <p:nvPicPr>
          <p:cNvPr id="16"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7475" y="5227861"/>
            <a:ext cx="1927765" cy="725322"/>
          </a:xfrm>
          <a:prstGeom prst="rect">
            <a:avLst/>
          </a:prstGeom>
        </p:spPr>
      </p:pic>
      <p:pic>
        <p:nvPicPr>
          <p:cNvPr id="17" name="Imag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2275" y="5418638"/>
            <a:ext cx="1927765" cy="725322"/>
          </a:xfrm>
          <a:prstGeom prst="rect">
            <a:avLst/>
          </a:prstGeom>
        </p:spPr>
      </p:pic>
      <p:sp>
        <p:nvSpPr>
          <p:cNvPr id="2" name="ZoneTexte 1"/>
          <p:cNvSpPr txBox="1"/>
          <p:nvPr/>
        </p:nvSpPr>
        <p:spPr>
          <a:xfrm>
            <a:off x="152400" y="3165447"/>
            <a:ext cx="2008908" cy="2708434"/>
          </a:xfrm>
          <a:prstGeom prst="rect">
            <a:avLst/>
          </a:prstGeom>
          <a:noFill/>
        </p:spPr>
        <p:txBody>
          <a:bodyPr wrap="square" rtlCol="0">
            <a:spAutoFit/>
          </a:bodyPr>
          <a:lstStyle/>
          <a:p>
            <a:endParaRPr lang="fr-CA" dirty="0" smtClean="0">
              <a:solidFill>
                <a:schemeClr val="tx1">
                  <a:lumMod val="50000"/>
                </a:schemeClr>
              </a:solidFill>
            </a:endParaRPr>
          </a:p>
          <a:p>
            <a:endParaRPr lang="fr-CA" dirty="0">
              <a:solidFill>
                <a:schemeClr val="tx1">
                  <a:lumMod val="50000"/>
                </a:schemeClr>
              </a:solidFill>
            </a:endParaRPr>
          </a:p>
          <a:p>
            <a:r>
              <a:rPr lang="fr-CA" sz="2200" dirty="0" smtClean="0">
                <a:solidFill>
                  <a:schemeClr val="tx1">
                    <a:lumMod val="50000"/>
                  </a:schemeClr>
                </a:solidFill>
                <a:latin typeface="Calibri" panose="020F0502020204030204" pitchFamily="34" charset="0"/>
              </a:rPr>
              <a:t>Capelan</a:t>
            </a:r>
          </a:p>
          <a:p>
            <a:endParaRPr lang="fr-CA" dirty="0">
              <a:solidFill>
                <a:schemeClr val="tx1">
                  <a:lumMod val="50000"/>
                </a:schemeClr>
              </a:solidFill>
            </a:endParaRPr>
          </a:p>
          <a:p>
            <a:endParaRPr lang="fr-CA" dirty="0" smtClean="0">
              <a:solidFill>
                <a:schemeClr val="tx1">
                  <a:lumMod val="50000"/>
                </a:schemeClr>
              </a:solidFill>
            </a:endParaRPr>
          </a:p>
          <a:p>
            <a:endParaRPr lang="fr-CA" dirty="0">
              <a:solidFill>
                <a:schemeClr val="tx1">
                  <a:lumMod val="50000"/>
                </a:schemeClr>
              </a:solidFill>
            </a:endParaRPr>
          </a:p>
          <a:p>
            <a:endParaRPr lang="fr-CA" dirty="0" smtClean="0">
              <a:solidFill>
                <a:schemeClr val="tx1">
                  <a:lumMod val="50000"/>
                </a:schemeClr>
              </a:solidFill>
            </a:endParaRPr>
          </a:p>
          <a:p>
            <a:endParaRPr lang="fr-CA" dirty="0">
              <a:solidFill>
                <a:schemeClr val="tx1">
                  <a:lumMod val="50000"/>
                </a:schemeClr>
              </a:solidFill>
            </a:endParaRPr>
          </a:p>
          <a:p>
            <a:r>
              <a:rPr lang="fr-CA" sz="2200" dirty="0" smtClean="0">
                <a:solidFill>
                  <a:schemeClr val="tx1">
                    <a:lumMod val="50000"/>
                  </a:schemeClr>
                </a:solidFill>
                <a:latin typeface="Calibri" panose="020F0502020204030204" pitchFamily="34" charset="0"/>
              </a:rPr>
              <a:t>Hareng</a:t>
            </a:r>
            <a:endParaRPr lang="fr-CA" sz="2200" dirty="0">
              <a:solidFill>
                <a:schemeClr val="tx1">
                  <a:lumMod val="50000"/>
                </a:schemeClr>
              </a:solidFill>
              <a:latin typeface="Calibri" panose="020F0502020204030204" pitchFamily="34" charset="0"/>
            </a:endParaRPr>
          </a:p>
        </p:txBody>
      </p:sp>
      <p:sp>
        <p:nvSpPr>
          <p:cNvPr id="3" name="Flèche droite à entaille 2"/>
          <p:cNvSpPr/>
          <p:nvPr/>
        </p:nvSpPr>
        <p:spPr>
          <a:xfrm rot="1269362">
            <a:off x="5419780" y="3811364"/>
            <a:ext cx="828285" cy="283703"/>
          </a:xfrm>
          <a:prstGeom prst="notchedRightArrow">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p>
        </p:txBody>
      </p:sp>
      <p:sp>
        <p:nvSpPr>
          <p:cNvPr id="18" name="Flèche droite à entaille 17"/>
          <p:cNvSpPr/>
          <p:nvPr/>
        </p:nvSpPr>
        <p:spPr>
          <a:xfrm rot="19868210">
            <a:off x="5413525" y="4944158"/>
            <a:ext cx="828285" cy="283703"/>
          </a:xfrm>
          <a:prstGeom prst="notchedRightArrow">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676294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250" fill="hold"/>
                                        <p:tgtEl>
                                          <p:spTgt spid="4"/>
                                        </p:tgtEl>
                                        <p:attrNameLst>
                                          <p:attrName>ppt_x</p:attrName>
                                        </p:attrNameLst>
                                      </p:cBhvr>
                                      <p:tavLst>
                                        <p:tav tm="0">
                                          <p:val>
                                            <p:strVal val="1+#ppt_w/2"/>
                                          </p:val>
                                        </p:tav>
                                        <p:tav tm="100000">
                                          <p:val>
                                            <p:strVal val="#ppt_x"/>
                                          </p:val>
                                        </p:tav>
                                      </p:tavLst>
                                    </p:anim>
                                    <p:anim calcmode="lin" valueType="num">
                                      <p:cBhvr additive="base">
                                        <p:cTn id="13" dur="225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000" fill="hold"/>
                                        <p:tgtEl>
                                          <p:spTgt spid="6"/>
                                        </p:tgtEl>
                                        <p:attrNameLst>
                                          <p:attrName>ppt_x</p:attrName>
                                        </p:attrNameLst>
                                      </p:cBhvr>
                                      <p:tavLst>
                                        <p:tav tm="0">
                                          <p:val>
                                            <p:strVal val="1+#ppt_w/2"/>
                                          </p:val>
                                        </p:tav>
                                        <p:tav tm="100000">
                                          <p:val>
                                            <p:strVal val="#ppt_x"/>
                                          </p:val>
                                        </p:tav>
                                      </p:tavLst>
                                    </p:anim>
                                    <p:anim calcmode="lin" valueType="num">
                                      <p:cBhvr additive="base">
                                        <p:cTn id="17" dur="20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2000" fill="hold"/>
                                        <p:tgtEl>
                                          <p:spTgt spid="7"/>
                                        </p:tgtEl>
                                        <p:attrNameLst>
                                          <p:attrName>ppt_x</p:attrName>
                                        </p:attrNameLst>
                                      </p:cBhvr>
                                      <p:tavLst>
                                        <p:tav tm="0">
                                          <p:val>
                                            <p:strVal val="1+#ppt_w/2"/>
                                          </p:val>
                                        </p:tav>
                                        <p:tav tm="100000">
                                          <p:val>
                                            <p:strVal val="#ppt_x"/>
                                          </p:val>
                                        </p:tav>
                                      </p:tavLst>
                                    </p:anim>
                                    <p:anim calcmode="lin" valueType="num">
                                      <p:cBhvr additive="base">
                                        <p:cTn id="21" dur="2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000" fill="hold"/>
                                        <p:tgtEl>
                                          <p:spTgt spid="8"/>
                                        </p:tgtEl>
                                        <p:attrNameLst>
                                          <p:attrName>ppt_x</p:attrName>
                                        </p:attrNameLst>
                                      </p:cBhvr>
                                      <p:tavLst>
                                        <p:tav tm="0">
                                          <p:val>
                                            <p:strVal val="1+#ppt_w/2"/>
                                          </p:val>
                                        </p:tav>
                                        <p:tav tm="100000">
                                          <p:val>
                                            <p:strVal val="#ppt_x"/>
                                          </p:val>
                                        </p:tav>
                                      </p:tavLst>
                                    </p:anim>
                                    <p:anim calcmode="lin" valueType="num">
                                      <p:cBhvr additive="base">
                                        <p:cTn id="25" dur="2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000" fill="hold"/>
                                        <p:tgtEl>
                                          <p:spTgt spid="9"/>
                                        </p:tgtEl>
                                        <p:attrNameLst>
                                          <p:attrName>ppt_x</p:attrName>
                                        </p:attrNameLst>
                                      </p:cBhvr>
                                      <p:tavLst>
                                        <p:tav tm="0">
                                          <p:val>
                                            <p:strVal val="1+#ppt_w/2"/>
                                          </p:val>
                                        </p:tav>
                                        <p:tav tm="100000">
                                          <p:val>
                                            <p:strVal val="#ppt_x"/>
                                          </p:val>
                                        </p:tav>
                                      </p:tavLst>
                                    </p:anim>
                                    <p:anim calcmode="lin" valueType="num">
                                      <p:cBhvr additive="base">
                                        <p:cTn id="29" dur="2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000" fill="hold"/>
                                        <p:tgtEl>
                                          <p:spTgt spid="10"/>
                                        </p:tgtEl>
                                        <p:attrNameLst>
                                          <p:attrName>ppt_x</p:attrName>
                                        </p:attrNameLst>
                                      </p:cBhvr>
                                      <p:tavLst>
                                        <p:tav tm="0">
                                          <p:val>
                                            <p:strVal val="1+#ppt_w/2"/>
                                          </p:val>
                                        </p:tav>
                                        <p:tav tm="100000">
                                          <p:val>
                                            <p:strVal val="#ppt_x"/>
                                          </p:val>
                                        </p:tav>
                                      </p:tavLst>
                                    </p:anim>
                                    <p:anim calcmode="lin" valueType="num">
                                      <p:cBhvr additive="base">
                                        <p:cTn id="33" dur="200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2000" fill="hold"/>
                                        <p:tgtEl>
                                          <p:spTgt spid="11"/>
                                        </p:tgtEl>
                                        <p:attrNameLst>
                                          <p:attrName>ppt_x</p:attrName>
                                        </p:attrNameLst>
                                      </p:cBhvr>
                                      <p:tavLst>
                                        <p:tav tm="0">
                                          <p:val>
                                            <p:strVal val="1+#ppt_w/2"/>
                                          </p:val>
                                        </p:tav>
                                        <p:tav tm="100000">
                                          <p:val>
                                            <p:strVal val="#ppt_x"/>
                                          </p:val>
                                        </p:tav>
                                      </p:tavLst>
                                    </p:anim>
                                    <p:anim calcmode="lin" valueType="num">
                                      <p:cBhvr additive="base">
                                        <p:cTn id="37" dur="200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2000" fill="hold"/>
                                        <p:tgtEl>
                                          <p:spTgt spid="12"/>
                                        </p:tgtEl>
                                        <p:attrNameLst>
                                          <p:attrName>ppt_x</p:attrName>
                                        </p:attrNameLst>
                                      </p:cBhvr>
                                      <p:tavLst>
                                        <p:tav tm="0">
                                          <p:val>
                                            <p:strVal val="1+#ppt_w/2"/>
                                          </p:val>
                                        </p:tav>
                                        <p:tav tm="100000">
                                          <p:val>
                                            <p:strVal val="#ppt_x"/>
                                          </p:val>
                                        </p:tav>
                                      </p:tavLst>
                                    </p:anim>
                                    <p:anim calcmode="lin" valueType="num">
                                      <p:cBhvr additive="base">
                                        <p:cTn id="41" dur="20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2000" fill="hold"/>
                                        <p:tgtEl>
                                          <p:spTgt spid="15"/>
                                        </p:tgtEl>
                                        <p:attrNameLst>
                                          <p:attrName>ppt_x</p:attrName>
                                        </p:attrNameLst>
                                      </p:cBhvr>
                                      <p:tavLst>
                                        <p:tav tm="0">
                                          <p:val>
                                            <p:strVal val="1+#ppt_w/2"/>
                                          </p:val>
                                        </p:tav>
                                        <p:tav tm="100000">
                                          <p:val>
                                            <p:strVal val="#ppt_x"/>
                                          </p:val>
                                        </p:tav>
                                      </p:tavLst>
                                    </p:anim>
                                    <p:anim calcmode="lin" valueType="num">
                                      <p:cBhvr additive="base">
                                        <p:cTn id="45" dur="20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2000" fill="hold"/>
                                        <p:tgtEl>
                                          <p:spTgt spid="16"/>
                                        </p:tgtEl>
                                        <p:attrNameLst>
                                          <p:attrName>ppt_x</p:attrName>
                                        </p:attrNameLst>
                                      </p:cBhvr>
                                      <p:tavLst>
                                        <p:tav tm="0">
                                          <p:val>
                                            <p:strVal val="1+#ppt_w/2"/>
                                          </p:val>
                                        </p:tav>
                                        <p:tav tm="100000">
                                          <p:val>
                                            <p:strVal val="#ppt_x"/>
                                          </p:val>
                                        </p:tav>
                                      </p:tavLst>
                                    </p:anim>
                                    <p:anim calcmode="lin" valueType="num">
                                      <p:cBhvr additive="base">
                                        <p:cTn id="49" dur="2000" fill="hold"/>
                                        <p:tgtEl>
                                          <p:spTgt spid="1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000" fill="hold"/>
                                        <p:tgtEl>
                                          <p:spTgt spid="17"/>
                                        </p:tgtEl>
                                        <p:attrNameLst>
                                          <p:attrName>ppt_x</p:attrName>
                                        </p:attrNameLst>
                                      </p:cBhvr>
                                      <p:tavLst>
                                        <p:tav tm="0">
                                          <p:val>
                                            <p:strVal val="1+#ppt_w/2"/>
                                          </p:val>
                                        </p:tav>
                                        <p:tav tm="100000">
                                          <p:val>
                                            <p:strVal val="#ppt_x"/>
                                          </p:val>
                                        </p:tav>
                                      </p:tavLst>
                                    </p:anim>
                                    <p:anim calcmode="lin" valueType="num">
                                      <p:cBhvr additive="base">
                                        <p:cTn id="53" dur="2000" fill="hold"/>
                                        <p:tgtEl>
                                          <p:spTgt spid="17"/>
                                        </p:tgtEl>
                                        <p:attrNameLst>
                                          <p:attrName>ppt_y</p:attrName>
                                        </p:attrNameLst>
                                      </p:cBhvr>
                                      <p:tavLst>
                                        <p:tav tm="0">
                                          <p:val>
                                            <p:strVal val="#ppt_y"/>
                                          </p:val>
                                        </p:tav>
                                        <p:tav tm="100000">
                                          <p:val>
                                            <p:strVal val="#ppt_y"/>
                                          </p:val>
                                        </p:tav>
                                      </p:tavLst>
                                    </p:anim>
                                  </p:childTnLst>
                                </p:cTn>
                              </p:par>
                              <p:par>
                                <p:cTn id="54" presetID="10" presetClass="entr" presetSubtype="0" fill="hold" grpId="0" nodeType="withEffect">
                                  <p:stCondLst>
                                    <p:cond delay="125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500"/>
                                        <p:tgtEl>
                                          <p:spTgt spid="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Importance écologique :</a:t>
            </a:r>
          </a:p>
          <a:p>
            <a:pPr>
              <a:buClr>
                <a:srgbClr val="9A5315"/>
              </a:buClr>
            </a:pPr>
            <a:endParaRPr lang="fr-FR" noProof="1" smtClean="0">
              <a:solidFill>
                <a:schemeClr val="tx1">
                  <a:lumMod val="50000"/>
                </a:schemeClr>
              </a:solidFill>
            </a:endParaRP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graphicFrame>
        <p:nvGraphicFramePr>
          <p:cNvPr id="7" name="Diagramme 6"/>
          <p:cNvGraphicFramePr/>
          <p:nvPr>
            <p:extLst>
              <p:ext uri="{D42A27DB-BD31-4B8C-83A1-F6EECF244321}">
                <p14:modId xmlns:p14="http://schemas.microsoft.com/office/powerpoint/2010/main" val="2845533401"/>
              </p:ext>
            </p:extLst>
          </p:nvPr>
        </p:nvGraphicFramePr>
        <p:xfrm>
          <a:off x="2030413" y="115781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Imag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46177" y="4972560"/>
            <a:ext cx="3778080" cy="1048210"/>
          </a:xfrm>
          <a:prstGeom prst="rect">
            <a:avLst/>
          </a:prstGeom>
        </p:spPr>
      </p:pic>
      <p:pic>
        <p:nvPicPr>
          <p:cNvPr id="19" name="Imag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84528" y="3444586"/>
            <a:ext cx="1928559" cy="431308"/>
          </a:xfrm>
          <a:prstGeom prst="rect">
            <a:avLst/>
          </a:prstGeom>
        </p:spPr>
      </p:pic>
      <p:pic>
        <p:nvPicPr>
          <p:cNvPr id="20" name="Imag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55347" y="3671031"/>
            <a:ext cx="1928559" cy="431308"/>
          </a:xfrm>
          <a:prstGeom prst="rect">
            <a:avLst/>
          </a:prstGeom>
        </p:spPr>
      </p:pic>
      <p:pic>
        <p:nvPicPr>
          <p:cNvPr id="21" name="Imag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62427" y="3865102"/>
            <a:ext cx="1928559" cy="431308"/>
          </a:xfrm>
          <a:prstGeom prst="rect">
            <a:avLst/>
          </a:prstGeom>
        </p:spPr>
      </p:pic>
      <p:pic>
        <p:nvPicPr>
          <p:cNvPr id="22" name="Image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30891" y="4080756"/>
            <a:ext cx="1928559" cy="431308"/>
          </a:xfrm>
          <a:prstGeom prst="rect">
            <a:avLst/>
          </a:prstGeom>
        </p:spPr>
      </p:pic>
      <p:pic>
        <p:nvPicPr>
          <p:cNvPr id="23" name="Image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95170" y="1815141"/>
            <a:ext cx="578942" cy="338709"/>
          </a:xfrm>
          <a:prstGeom prst="rect">
            <a:avLst/>
          </a:prstGeom>
        </p:spPr>
      </p:pic>
      <p:pic>
        <p:nvPicPr>
          <p:cNvPr id="24" name="Imag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47570" y="1967541"/>
            <a:ext cx="578942" cy="338709"/>
          </a:xfrm>
          <a:prstGeom prst="rect">
            <a:avLst/>
          </a:prstGeom>
        </p:spPr>
      </p:pic>
      <p:pic>
        <p:nvPicPr>
          <p:cNvPr id="25" name="Image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26266" y="1732102"/>
            <a:ext cx="578942" cy="338709"/>
          </a:xfrm>
          <a:prstGeom prst="rect">
            <a:avLst/>
          </a:prstGeom>
        </p:spPr>
      </p:pic>
      <p:pic>
        <p:nvPicPr>
          <p:cNvPr id="26" name="Imag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40169" y="1981706"/>
            <a:ext cx="578942" cy="338709"/>
          </a:xfrm>
          <a:prstGeom prst="rect">
            <a:avLst/>
          </a:prstGeom>
        </p:spPr>
      </p:pic>
      <p:pic>
        <p:nvPicPr>
          <p:cNvPr id="27" name="Image 2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09976" y="2175777"/>
            <a:ext cx="578942" cy="338709"/>
          </a:xfrm>
          <a:prstGeom prst="rect">
            <a:avLst/>
          </a:prstGeom>
        </p:spPr>
      </p:pic>
      <p:pic>
        <p:nvPicPr>
          <p:cNvPr id="28" name="Image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91666" y="2175777"/>
            <a:ext cx="578942" cy="338709"/>
          </a:xfrm>
          <a:prstGeom prst="rect">
            <a:avLst/>
          </a:prstGeom>
        </p:spPr>
      </p:pic>
      <p:pic>
        <p:nvPicPr>
          <p:cNvPr id="29" name="Image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82531" y="2233163"/>
            <a:ext cx="578942" cy="338709"/>
          </a:xfrm>
          <a:prstGeom prst="rect">
            <a:avLst/>
          </a:prstGeom>
        </p:spPr>
      </p:pic>
      <p:pic>
        <p:nvPicPr>
          <p:cNvPr id="30" name="Image 2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95170" y="2424444"/>
            <a:ext cx="578942" cy="338709"/>
          </a:xfrm>
          <a:prstGeom prst="rect">
            <a:avLst/>
          </a:prstGeom>
        </p:spPr>
      </p:pic>
      <p:pic>
        <p:nvPicPr>
          <p:cNvPr id="31" name="Image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02195" y="2466866"/>
            <a:ext cx="578942" cy="338709"/>
          </a:xfrm>
          <a:prstGeom prst="rect">
            <a:avLst/>
          </a:prstGeom>
        </p:spPr>
      </p:pic>
      <p:pic>
        <p:nvPicPr>
          <p:cNvPr id="32" name="Image 3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86751" y="2619452"/>
            <a:ext cx="578942" cy="338709"/>
          </a:xfrm>
          <a:prstGeom prst="rect">
            <a:avLst/>
          </a:prstGeom>
        </p:spPr>
      </p:pic>
      <p:pic>
        <p:nvPicPr>
          <p:cNvPr id="33" name="Image 3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43418" y="2660645"/>
            <a:ext cx="578942" cy="338709"/>
          </a:xfrm>
          <a:prstGeom prst="rect">
            <a:avLst/>
          </a:prstGeom>
        </p:spPr>
      </p:pic>
      <p:pic>
        <p:nvPicPr>
          <p:cNvPr id="34" name="Imag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06778" y="2494932"/>
            <a:ext cx="578942" cy="338709"/>
          </a:xfrm>
          <a:prstGeom prst="rect">
            <a:avLst/>
          </a:prstGeom>
        </p:spPr>
      </p:pic>
      <p:pic>
        <p:nvPicPr>
          <p:cNvPr id="35" name="Image 3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617301" y="1994363"/>
            <a:ext cx="578942" cy="338709"/>
          </a:xfrm>
          <a:prstGeom prst="rect">
            <a:avLst/>
          </a:prstGeom>
        </p:spPr>
      </p:pic>
      <p:pic>
        <p:nvPicPr>
          <p:cNvPr id="36" name="Image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45760" y="1801171"/>
            <a:ext cx="578942" cy="338709"/>
          </a:xfrm>
          <a:prstGeom prst="rect">
            <a:avLst/>
          </a:prstGeom>
        </p:spPr>
      </p:pic>
      <p:pic>
        <p:nvPicPr>
          <p:cNvPr id="37" name="Image 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42425" y="2369404"/>
            <a:ext cx="578942" cy="338709"/>
          </a:xfrm>
          <a:prstGeom prst="rect">
            <a:avLst/>
          </a:prstGeom>
        </p:spPr>
      </p:pic>
    </p:spTree>
    <p:extLst>
      <p:ext uri="{BB962C8B-B14F-4D97-AF65-F5344CB8AC3E}">
        <p14:creationId xmlns:p14="http://schemas.microsoft.com/office/powerpoint/2010/main" val="37389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graphicEl>
                                              <a:dgm id="{948D8389-DF05-4E01-8C22-F597488E0450}"/>
                                            </p:graphicEl>
                                          </p:spTgt>
                                        </p:tgtEl>
                                        <p:attrNameLst>
                                          <p:attrName>style.visibility</p:attrName>
                                        </p:attrNameLst>
                                      </p:cBhvr>
                                      <p:to>
                                        <p:strVal val="visible"/>
                                      </p:to>
                                    </p:set>
                                    <p:animEffect transition="in" filter="wipe(up)">
                                      <p:cBhvr>
                                        <p:cTn id="7" dur="500"/>
                                        <p:tgtEl>
                                          <p:spTgt spid="7">
                                            <p:graphicEl>
                                              <a:dgm id="{948D8389-DF05-4E01-8C22-F597488E0450}"/>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graphicEl>
                                              <a:dgm id="{8FEB98BF-0B62-4D16-9065-8A788B940B1C}"/>
                                            </p:graphicEl>
                                          </p:spTgt>
                                        </p:tgtEl>
                                        <p:attrNameLst>
                                          <p:attrName>style.visibility</p:attrName>
                                        </p:attrNameLst>
                                      </p:cBhvr>
                                      <p:to>
                                        <p:strVal val="visible"/>
                                      </p:to>
                                    </p:set>
                                    <p:animEffect transition="in" filter="wipe(up)">
                                      <p:cBhvr>
                                        <p:cTn id="10" dur="500"/>
                                        <p:tgtEl>
                                          <p:spTgt spid="7">
                                            <p:graphicEl>
                                              <a:dgm id="{8FEB98BF-0B62-4D16-9065-8A788B940B1C}"/>
                                            </p:graphic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7">
                                            <p:graphicEl>
                                              <a:dgm id="{5FCE9DDE-09B9-4BD3-8907-693B32FC15CA}"/>
                                            </p:graphicEl>
                                          </p:spTgt>
                                        </p:tgtEl>
                                        <p:attrNameLst>
                                          <p:attrName>style.visibility</p:attrName>
                                        </p:attrNameLst>
                                      </p:cBhvr>
                                      <p:to>
                                        <p:strVal val="visible"/>
                                      </p:to>
                                    </p:set>
                                    <p:animEffect transition="in" filter="wipe(up)">
                                      <p:cBhvr>
                                        <p:cTn id="60" dur="500"/>
                                        <p:tgtEl>
                                          <p:spTgt spid="7">
                                            <p:graphicEl>
                                              <a:dgm id="{5FCE9DDE-09B9-4BD3-8907-693B32FC15CA}"/>
                                            </p:graphicEl>
                                          </p:spTgt>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7">
                                            <p:graphicEl>
                                              <a:dgm id="{CA0C4E17-86DD-4C9B-95C6-305D6C32A333}"/>
                                            </p:graphicEl>
                                          </p:spTgt>
                                        </p:tgtEl>
                                        <p:attrNameLst>
                                          <p:attrName>style.visibility</p:attrName>
                                        </p:attrNameLst>
                                      </p:cBhvr>
                                      <p:to>
                                        <p:strVal val="visible"/>
                                      </p:to>
                                    </p:set>
                                    <p:animEffect transition="in" filter="wipe(up)">
                                      <p:cBhvr>
                                        <p:cTn id="63" dur="500"/>
                                        <p:tgtEl>
                                          <p:spTgt spid="7">
                                            <p:graphicEl>
                                              <a:dgm id="{CA0C4E17-86DD-4C9B-95C6-305D6C32A333}"/>
                                            </p:graphic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10" presetClass="entr" presetSubtype="0" fill="hold"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7">
                                            <p:graphicEl>
                                              <a:dgm id="{8E0C8608-0383-42A2-BF2C-189DB64F61EE}"/>
                                            </p:graphicEl>
                                          </p:spTgt>
                                        </p:tgtEl>
                                        <p:attrNameLst>
                                          <p:attrName>style.visibility</p:attrName>
                                        </p:attrNameLst>
                                      </p:cBhvr>
                                      <p:to>
                                        <p:strVal val="visible"/>
                                      </p:to>
                                    </p:set>
                                    <p:animEffect transition="in" filter="wipe(up)">
                                      <p:cBhvr>
                                        <p:cTn id="80" dur="500"/>
                                        <p:tgtEl>
                                          <p:spTgt spid="7">
                                            <p:graphicEl>
                                              <a:dgm id="{8E0C8608-0383-42A2-BF2C-189DB64F61EE}"/>
                                            </p:graphicEl>
                                          </p:spTgt>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7">
                                            <p:graphicEl>
                                              <a:dgm id="{2703B7A4-7EFA-43B9-8D17-23F1769DA4AE}"/>
                                            </p:graphicEl>
                                          </p:spTgt>
                                        </p:tgtEl>
                                        <p:attrNameLst>
                                          <p:attrName>style.visibility</p:attrName>
                                        </p:attrNameLst>
                                      </p:cBhvr>
                                      <p:to>
                                        <p:strVal val="visible"/>
                                      </p:to>
                                    </p:set>
                                    <p:animEffect transition="in" filter="wipe(up)">
                                      <p:cBhvr>
                                        <p:cTn id="83" dur="500"/>
                                        <p:tgtEl>
                                          <p:spTgt spid="7">
                                            <p:graphicEl>
                                              <a:dgm id="{2703B7A4-7EFA-43B9-8D17-23F1769DA4AE}"/>
                                            </p:graphicEl>
                                          </p:spTgt>
                                        </p:tgtEl>
                                      </p:cBhvr>
                                    </p:animEffect>
                                  </p:childTnLst>
                                </p:cTn>
                              </p:par>
                              <p:par>
                                <p:cTn id="84" presetID="10" presetClass="entr" presetSubtype="0" fill="hold"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lvl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Les impacts humains</a:t>
            </a:r>
          </a:p>
          <a:p>
            <a:pPr marL="0" indent="0">
              <a:buClr>
                <a:srgbClr val="9A5315"/>
              </a:buClr>
              <a:buNone/>
            </a:pPr>
            <a:endParaRPr lang="fr-FR" noProof="1" smtClean="0">
              <a:solidFill>
                <a:schemeClr val="tx1">
                  <a:lumMod val="75000"/>
                </a:schemeClr>
              </a:solidFill>
            </a:endParaRPr>
          </a:p>
          <a:p>
            <a:pPr marL="0" indent="0">
              <a:buClr>
                <a:srgbClr val="9A5315"/>
              </a:buClr>
              <a:buNone/>
            </a:pPr>
            <a:endParaRPr lang="fr-FR" noProof="1">
              <a:solidFill>
                <a:schemeClr val="tx1">
                  <a:lumMod val="75000"/>
                </a:schemeClr>
              </a:solidFill>
            </a:endParaRPr>
          </a:p>
          <a:p>
            <a:pPr marL="0" indent="0">
              <a:buClr>
                <a:srgbClr val="9A5315"/>
              </a:buClr>
              <a:buNone/>
            </a:pPr>
            <a:r>
              <a:rPr lang="fr-FR" noProof="1" smtClean="0">
                <a:solidFill>
                  <a:schemeClr val="tx1">
                    <a:lumMod val="75000"/>
                  </a:schemeClr>
                </a:solidFill>
              </a:rPr>
              <a:t>						</a:t>
            </a: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7775" y="2668524"/>
            <a:ext cx="3099159" cy="1612531"/>
          </a:xfrm>
          <a:prstGeom prst="rect">
            <a:avLst/>
          </a:prstGeom>
        </p:spPr>
      </p:pic>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7904" y="4495800"/>
            <a:ext cx="2857500" cy="1714500"/>
          </a:xfrm>
          <a:prstGeom prst="rect">
            <a:avLst/>
          </a:prstGeom>
        </p:spPr>
      </p:pic>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42565" y="2945524"/>
            <a:ext cx="2671061" cy="2671061"/>
          </a:xfrm>
          <a:prstGeom prst="rect">
            <a:avLst/>
          </a:prstGeom>
        </p:spPr>
      </p:pic>
    </p:spTree>
    <p:extLst>
      <p:ext uri="{BB962C8B-B14F-4D97-AF65-F5344CB8AC3E}">
        <p14:creationId xmlns:p14="http://schemas.microsoft.com/office/powerpoint/2010/main" val="784723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000"/>
                                        <p:tgtEl>
                                          <p:spTgt spid="2"/>
                                        </p:tgtEl>
                                      </p:cBhvr>
                                    </p:animEffect>
                                    <p:anim calcmode="lin" valueType="num">
                                      <p:cBhvr>
                                        <p:cTn id="18" dur="2000" fill="hold"/>
                                        <p:tgtEl>
                                          <p:spTgt spid="2"/>
                                        </p:tgtEl>
                                        <p:attrNameLst>
                                          <p:attrName>ppt_w</p:attrName>
                                        </p:attrNameLst>
                                      </p:cBhvr>
                                      <p:tavLst>
                                        <p:tav tm="0" fmla="#ppt_w*sin(2.5*pi*$)">
                                          <p:val>
                                            <p:fltVal val="0"/>
                                          </p:val>
                                        </p:tav>
                                        <p:tav tm="100000">
                                          <p:val>
                                            <p:fltVal val="1"/>
                                          </p:val>
                                        </p:tav>
                                      </p:tavLst>
                                    </p:anim>
                                    <p:anim calcmode="lin" valueType="num">
                                      <p:cBhvr>
                                        <p:cTn id="1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nvPr>
        </p:nvSpPr>
        <p:spPr/>
        <p:txBody>
          <a:bodyPr>
            <a:normAutofit fontScale="90000"/>
          </a:bodyPr>
          <a:lstStyle/>
          <a:p>
            <a:r>
              <a:rPr lang="fr-FR" sz="6000" noProof="1"/>
              <a:t>Le Béluga du Saint-Laurent</a:t>
            </a:r>
          </a:p>
        </p:txBody>
      </p:sp>
      <p:sp>
        <p:nvSpPr>
          <p:cNvPr id="14" name="Espace réservé du contenu 13"/>
          <p:cNvSpPr>
            <a:spLocks noGrp="1"/>
          </p:cNvSpPr>
          <p:nvPr>
            <p:ph idx="1"/>
          </p:nvPr>
        </p:nvSpPr>
        <p:spPr>
          <a:xfrm>
            <a:off x="1065214" y="1752600"/>
            <a:ext cx="10156968" cy="4229100"/>
          </a:xfrm>
        </p:spPr>
        <p:txBody>
          <a:bodyPr>
            <a:normAutofit/>
          </a:bodyPr>
          <a:lstStyle/>
          <a:p>
            <a:pPr marL="0" indent="0">
              <a:buClr>
                <a:srgbClr val="9A5315"/>
              </a:buClr>
              <a:buNone/>
            </a:pPr>
            <a:r>
              <a:rPr lang="fr-FR" noProof="1" smtClean="0">
                <a:solidFill>
                  <a:schemeClr val="tx1">
                    <a:lumMod val="50000"/>
                  </a:schemeClr>
                </a:solidFill>
                <a:latin typeface="Calibri" panose="020F0502020204030204" pitchFamily="34" charset="0"/>
              </a:rPr>
              <a:t>Les impacts des changements climatiques sur le béluga du Saint-Laurent :</a:t>
            </a:r>
          </a:p>
          <a:p>
            <a:pPr>
              <a:buClr>
                <a:srgbClr val="9A5315"/>
              </a:buClr>
            </a:pPr>
            <a:endParaRPr lang="fr-FR" noProof="1">
              <a:solidFill>
                <a:schemeClr val="tx1">
                  <a:lumMod val="75000"/>
                </a:schemeClr>
              </a:solidFill>
            </a:endParaRPr>
          </a:p>
          <a:p>
            <a:pPr>
              <a:buClr>
                <a:srgbClr val="9A5315"/>
              </a:buClr>
            </a:pPr>
            <a:endParaRPr lang="fr-FR" noProof="1" smtClean="0">
              <a:solidFill>
                <a:schemeClr val="tx1">
                  <a:lumMod val="75000"/>
                </a:schemeClr>
              </a:solidFill>
            </a:endParaRPr>
          </a:p>
          <a:p>
            <a:pPr>
              <a:buClr>
                <a:srgbClr val="9A5315"/>
              </a:buClr>
            </a:pPr>
            <a:endParaRPr lang="fr-FR" noProof="1" smtClean="0">
              <a:solidFill>
                <a:schemeClr val="tx1">
                  <a:lumMod val="75000"/>
                </a:schemeClr>
              </a:solidFill>
            </a:endParaRPr>
          </a:p>
        </p:txBody>
      </p:sp>
      <p:pic>
        <p:nvPicPr>
          <p:cNvPr id="27" name="Imag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218" y="3826180"/>
            <a:ext cx="1928559" cy="431308"/>
          </a:xfrm>
          <a:prstGeom prst="rect">
            <a:avLst/>
          </a:prstGeom>
        </p:spPr>
      </p:pic>
      <p:pic>
        <p:nvPicPr>
          <p:cNvPr id="28" name="Imag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9538" y="3890172"/>
            <a:ext cx="1928559" cy="431308"/>
          </a:xfrm>
          <a:prstGeom prst="rect">
            <a:avLst/>
          </a:prstGeom>
        </p:spPr>
      </p:pic>
      <p:pic>
        <p:nvPicPr>
          <p:cNvPr id="35" name="Imag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5236" y="4231086"/>
            <a:ext cx="1928559" cy="431308"/>
          </a:xfrm>
          <a:prstGeom prst="rect">
            <a:avLst/>
          </a:prstGeom>
        </p:spPr>
      </p:pic>
      <p:pic>
        <p:nvPicPr>
          <p:cNvPr id="36" name="Imag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5454" y="4073830"/>
            <a:ext cx="1928559" cy="431308"/>
          </a:xfrm>
          <a:prstGeom prst="rect">
            <a:avLst/>
          </a:prstGeom>
        </p:spPr>
      </p:pic>
      <p:pic>
        <p:nvPicPr>
          <p:cNvPr id="37" name="Imag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1702" y="3728247"/>
            <a:ext cx="1928559" cy="431308"/>
          </a:xfrm>
          <a:prstGeom prst="rect">
            <a:avLst/>
          </a:prstGeom>
        </p:spPr>
      </p:pic>
      <p:pic>
        <p:nvPicPr>
          <p:cNvPr id="38" name="Imag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279" y="3588012"/>
            <a:ext cx="1928559" cy="431308"/>
          </a:xfrm>
          <a:prstGeom prst="rect">
            <a:avLst/>
          </a:prstGeom>
        </p:spPr>
      </p:pic>
      <p:pic>
        <p:nvPicPr>
          <p:cNvPr id="39" name="Image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1702" y="3438719"/>
            <a:ext cx="1928559" cy="431308"/>
          </a:xfrm>
          <a:prstGeom prst="rect">
            <a:avLst/>
          </a:prstGeom>
        </p:spPr>
      </p:pic>
      <p:pic>
        <p:nvPicPr>
          <p:cNvPr id="40" name="Imag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3830" y="4407205"/>
            <a:ext cx="1928559" cy="431308"/>
          </a:xfrm>
          <a:prstGeom prst="rect">
            <a:avLst/>
          </a:prstGeom>
        </p:spPr>
      </p:pic>
      <p:pic>
        <p:nvPicPr>
          <p:cNvPr id="41" name="Imag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8727" y="4671248"/>
            <a:ext cx="1928559" cy="431308"/>
          </a:xfrm>
          <a:prstGeom prst="rect">
            <a:avLst/>
          </a:prstGeom>
        </p:spPr>
      </p:pic>
      <p:pic>
        <p:nvPicPr>
          <p:cNvPr id="42" name="Imag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3817" y="4645423"/>
            <a:ext cx="1928559" cy="431308"/>
          </a:xfrm>
          <a:prstGeom prst="rect">
            <a:avLst/>
          </a:prstGeom>
        </p:spPr>
      </p:pic>
      <p:pic>
        <p:nvPicPr>
          <p:cNvPr id="43" name="Image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4973" y="5457595"/>
            <a:ext cx="3778080" cy="1048210"/>
          </a:xfrm>
          <a:prstGeom prst="rect">
            <a:avLst/>
          </a:prstGeom>
        </p:spPr>
      </p:pic>
      <p:pic>
        <p:nvPicPr>
          <p:cNvPr id="44" name="Image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91578" y="304800"/>
            <a:ext cx="2466887" cy="1727303"/>
          </a:xfrm>
          <a:prstGeom prst="rect">
            <a:avLst/>
          </a:prstGeom>
          <a:ln>
            <a:solidFill>
              <a:srgbClr val="F4F9FD"/>
            </a:solidFill>
          </a:ln>
        </p:spPr>
      </p:pic>
      <p:pic>
        <p:nvPicPr>
          <p:cNvPr id="45" name="Image 4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8905" y="4838513"/>
            <a:ext cx="2605446" cy="1107168"/>
          </a:xfrm>
          <a:prstGeom prst="rect">
            <a:avLst/>
          </a:prstGeom>
        </p:spPr>
      </p:pic>
      <p:pic>
        <p:nvPicPr>
          <p:cNvPr id="46" name="Espace réservé du contenu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931566" y="2463346"/>
            <a:ext cx="5240735" cy="2411322"/>
          </a:xfrm>
          <a:prstGeom prst="rect">
            <a:avLst/>
          </a:prstGeom>
        </p:spPr>
      </p:pic>
      <p:pic>
        <p:nvPicPr>
          <p:cNvPr id="47" name="Imag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41612" y="1507382"/>
            <a:ext cx="7504409" cy="5062297"/>
          </a:xfrm>
          <a:prstGeom prst="rect">
            <a:avLst/>
          </a:prstGeom>
        </p:spPr>
      </p:pic>
      <p:pic>
        <p:nvPicPr>
          <p:cNvPr id="48" name="Image 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3494916" y="4071407"/>
            <a:ext cx="1659015" cy="457888"/>
          </a:xfrm>
          <a:prstGeom prst="rect">
            <a:avLst/>
          </a:prstGeom>
        </p:spPr>
      </p:pic>
      <p:pic>
        <p:nvPicPr>
          <p:cNvPr id="49" name="Image 4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468155" y="3901935"/>
            <a:ext cx="876457" cy="196013"/>
          </a:xfrm>
          <a:prstGeom prst="rect">
            <a:avLst/>
          </a:prstGeom>
        </p:spPr>
      </p:pic>
      <p:pic>
        <p:nvPicPr>
          <p:cNvPr id="53" name="Image 5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770094" y="3792165"/>
            <a:ext cx="876457" cy="196013"/>
          </a:xfrm>
          <a:prstGeom prst="rect">
            <a:avLst/>
          </a:prstGeom>
        </p:spPr>
      </p:pic>
      <p:pic>
        <p:nvPicPr>
          <p:cNvPr id="54" name="Image 5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301517" y="4025000"/>
            <a:ext cx="876457" cy="196013"/>
          </a:xfrm>
          <a:prstGeom prst="rect">
            <a:avLst/>
          </a:prstGeom>
        </p:spPr>
      </p:pic>
      <p:pic>
        <p:nvPicPr>
          <p:cNvPr id="55" name="Image 5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603736" y="3677151"/>
            <a:ext cx="876457" cy="196013"/>
          </a:xfrm>
          <a:prstGeom prst="rect">
            <a:avLst/>
          </a:prstGeom>
        </p:spPr>
      </p:pic>
    </p:spTree>
    <p:extLst>
      <p:ext uri="{BB962C8B-B14F-4D97-AF65-F5344CB8AC3E}">
        <p14:creationId xmlns:p14="http://schemas.microsoft.com/office/powerpoint/2010/main" val="75985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75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10" presetClass="exit" presetSubtype="0" fill="hold" nodeType="withEffect">
                                  <p:stCondLst>
                                    <p:cond delay="0"/>
                                  </p:stCondLst>
                                  <p:childTnLst>
                                    <p:animEffect transition="out" filter="fade">
                                      <p:cBhvr>
                                        <p:cTn id="16" dur="500"/>
                                        <p:tgtEl>
                                          <p:spTgt spid="14">
                                            <p:txEl>
                                              <p:pRg st="0" end="0"/>
                                            </p:txEl>
                                          </p:spTgt>
                                        </p:tgtEl>
                                      </p:cBhvr>
                                    </p:animEffect>
                                    <p:set>
                                      <p:cBhvr>
                                        <p:cTn id="17"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10" presetClass="entr" presetSubtype="0" fill="hold"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5E-6 1.85185E-6 L 5E-6 1.85185E-6 C 0.00313 -0.00301 0.00626 -0.00602 0.00951 -0.00857 C 0.01537 -0.01343 0.01095 -0.00741 0.01785 -0.01505 C 0.02592 -0.02384 0.01902 -0.01968 0.02735 -0.02338 C 0.02931 -0.02547 0.03126 -0.02801 0.03321 -0.02986 C 0.04194 -0.0375 0.03048 -0.02292 0.04285 -0.0382 C 0.05157 -0.04931 0.04545 -0.04468 0.05235 -0.04884 C 0.05352 -0.05023 0.0547 -0.05162 0.05587 -0.05301 C 0.05756 -0.05509 0.05886 -0.05787 0.06069 -0.05949 C 0.06251 -0.06088 0.06459 -0.06088 0.06655 -0.06158 C 0.07683 -0.06875 0.06837 -0.06343 0.07735 -0.06783 C 0.07852 -0.06852 0.0797 -0.06945 0.08087 -0.06991 C 0.08321 -0.07084 0.08569 -0.07153 0.08803 -0.07222 C 0.10743 -0.07153 0.12696 -0.06968 0.14636 -0.06991 C 0.17592 -0.07037 0.20066 -0.06574 0.22735 -0.07639 C 0.22891 -0.07709 0.23048 -0.07778 0.23204 -0.07847 C 0.23321 -0.07986 0.23425 -0.08195 0.23569 -0.08264 C 0.23868 -0.08472 0.24519 -0.08704 0.24519 -0.08704 C 0.24636 -0.08843 0.24753 -0.08982 0.24871 -0.09121 C 0.25027 -0.09283 0.25196 -0.09375 0.25352 -0.09537 C 0.2599 -0.10255 0.25652 -0.10023 0.26186 -0.1081 C 0.26329 -0.11042 0.26511 -0.11204 0.26655 -0.11459 C 0.27332 -0.125 0.26954 -0.12014 0.27488 -0.13148 C 0.27605 -0.1338 0.27735 -0.13565 0.27852 -0.13773 C 0.27931 -0.14051 0.27996 -0.14352 0.28087 -0.1463 C 0.28308 -0.15232 0.28347 -0.15301 0.28569 -0.15672 " pathEditMode="relative" ptsTypes="AAAAAAAAAAAAAAAAAAAAAAAAAAA">
                                      <p:cBhvr>
                                        <p:cTn id="38" dur="2000" fill="hold"/>
                                        <p:tgtEl>
                                          <p:spTgt spid="53"/>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2.08333E-6 -0.00023 L -2.08333E-6 0.00023 C 0.003 -0.00301 0.00625 -0.00602 0.00951 -0.00857 C 0.01537 -0.01343 0.01094 -0.00764 0.01771 -0.01505 C 0.02578 -0.02408 0.01888 -0.01968 0.02722 -0.02338 C 0.0293 -0.02547 0.03125 -0.02801 0.03308 -0.02986 C 0.04193 -0.0375 0.03047 -0.02315 0.04284 -0.0382 C 0.05156 -0.04931 0.04544 -0.04468 0.05222 -0.04908 L 0.05573 -0.05301 C 0.05755 -0.0551 0.05873 -0.05787 0.06068 -0.05949 C 0.0625 -0.06111 0.06459 -0.06111 0.06641 -0.06158 C 0.07669 -0.06875 0.06836 -0.06343 0.07722 -0.06783 C 0.07839 -0.06875 0.07956 -0.06968 0.08073 -0.06991 C 0.08308 -0.07084 0.08555 -0.07153 0.08789 -0.07246 C 0.10729 -0.07153 0.10755 -0.10417 0.12696 -0.1044 C 0.15651 -0.10486 0.20065 -0.06597 0.22722 -0.07639 C 0.22891 -0.07709 0.23034 -0.07801 0.2319 -0.07871 C 0.23308 -0.07986 0.23425 -0.08218 0.23568 -0.08264 C 0.23867 -0.08496 0.24505 -0.08704 0.24505 -0.08704 C 0.24636 -0.08866 0.24753 -0.08982 0.2487 -0.09144 C 0.25013 -0.09283 0.25196 -0.09375 0.25339 -0.09537 C 0.2599 -0.10278 0.25638 -0.10023 0.26185 -0.10834 C 0.26315 -0.11042 0.26511 -0.11204 0.26654 -0.11482 C 0.27318 -0.125 0.26953 -0.12037 0.27487 -0.13148 C 0.27604 -0.13403 0.27722 -0.13588 0.27839 -0.13797 C 0.2793 -0.14074 0.27982 -0.14352 0.28073 -0.1463 C 0.28308 -0.15255 0.28347 -0.15301 0.28568 -0.15672 " pathEditMode="relative" rAng="0" ptsTypes="AAAAAAAAAAAAAAAAAAAAAAAAAAA">
                                      <p:cBhvr>
                                        <p:cTn id="40" dur="2000" fill="hold"/>
                                        <p:tgtEl>
                                          <p:spTgt spid="54"/>
                                        </p:tgtEl>
                                        <p:attrNameLst>
                                          <p:attrName>ppt_x</p:attrName>
                                          <p:attrName>ppt_y</p:attrName>
                                        </p:attrNameLst>
                                      </p:cBhvr>
                                      <p:rCtr x="14284" y="-7801"/>
                                    </p:animMotion>
                                  </p:childTnLst>
                                </p:cTn>
                              </p:par>
                              <p:par>
                                <p:cTn id="41" presetID="0" presetClass="path" presetSubtype="0" accel="50000" decel="50000" fill="hold" nodeType="withEffect">
                                  <p:stCondLst>
                                    <p:cond delay="0"/>
                                  </p:stCondLst>
                                  <p:childTnLst>
                                    <p:animMotion origin="layout" path="M -4.79167E-6 -4.81481E-6 L -4.79167E-6 0.00024 C 0.00313 -0.003 0.00625 -0.00601 0.00951 -0.00856 C 0.01537 -0.01342 0.01094 -0.0074 0.01784 -0.01504 C 0.02592 -0.02384 0.01902 -0.01967 0.02735 -0.02337 C 0.0293 -0.02546 0.03125 -0.028 0.03321 -0.02986 C 0.04193 -0.0375 0.03047 -0.02291 0.04284 -0.03819 C 0.05157 -0.0493 0.04545 -0.04467 0.05235 -0.04884 C 0.05352 -0.05023 0.05469 -0.05162 0.05586 -0.053 C 0.05756 -0.05509 0.05886 -0.05787 0.06068 -0.05949 C 0.0625 -0.06087 0.06459 -0.06087 0.06654 -0.06157 C 0.07683 -0.06875 0.06836 -0.06342 0.07735 -0.06782 C 0.07852 -0.06851 0.07969 -0.06944 0.08086 -0.0699 C 0.08321 -0.07083 0.08568 -0.07152 0.08803 -0.07222 C 0.10743 -0.07152 0.12696 -0.06967 0.14636 -0.0699 C 0.17592 -0.07037 0.20066 -0.06574 0.22735 -0.07638 C 0.22891 -0.07708 0.23047 -0.07777 0.23204 -0.07847 C 0.23321 -0.07986 0.23425 -0.08194 0.23568 -0.08263 C 0.23868 -0.08472 0.24519 -0.08703 0.24519 -0.0868 C 0.24636 -0.08842 0.24753 -0.08981 0.2487 -0.0912 C 0.25027 -0.09282 0.25196 -0.09375 0.25352 -0.09537 C 0.2599 -0.10254 0.25652 -0.10023 0.26185 -0.1081 C 0.26329 -0.11041 0.26511 -0.11203 0.26654 -0.11458 C 0.27331 -0.125 0.26954 -0.12013 0.27487 -0.13148 C 0.27605 -0.13379 0.27735 -0.13564 0.27852 -0.13773 C 0.2793 -0.1405 0.27995 -0.14351 0.28086 -0.14629 C 0.28308 -0.15231 0.28347 -0.153 0.28568 -0.15671 " pathEditMode="relative" rAng="0" ptsTypes="AAAAAAAAAAAAAAAAAAAAAAAAAAA">
                                      <p:cBhvr>
                                        <p:cTn id="42" dur="2000" fill="hold"/>
                                        <p:tgtEl>
                                          <p:spTgt spid="55"/>
                                        </p:tgtEl>
                                        <p:attrNameLst>
                                          <p:attrName>ppt_x</p:attrName>
                                          <p:attrName>ppt_y</p:attrName>
                                        </p:attrNameLst>
                                      </p:cBhvr>
                                      <p:rCtr x="14284" y="-7824"/>
                                    </p:animMotion>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49"/>
                                        </p:tgtEl>
                                      </p:cBhvr>
                                    </p:animEffect>
                                    <p:set>
                                      <p:cBhvr>
                                        <p:cTn id="47" dur="1" fill="hold">
                                          <p:stCondLst>
                                            <p:cond delay="499"/>
                                          </p:stCondLst>
                                        </p:cTn>
                                        <p:tgtEl>
                                          <p:spTgt spid="49"/>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53"/>
                                        </p:tgtEl>
                                      </p:cBhvr>
                                    </p:animEffect>
                                    <p:set>
                                      <p:cBhvr>
                                        <p:cTn id="50" dur="1" fill="hold">
                                          <p:stCondLst>
                                            <p:cond delay="499"/>
                                          </p:stCondLst>
                                        </p:cTn>
                                        <p:tgtEl>
                                          <p:spTgt spid="53"/>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54"/>
                                        </p:tgtEl>
                                      </p:cBhvr>
                                    </p:animEffect>
                                    <p:set>
                                      <p:cBhvr>
                                        <p:cTn id="53" dur="1" fill="hold">
                                          <p:stCondLst>
                                            <p:cond delay="499"/>
                                          </p:stCondLst>
                                        </p:cTn>
                                        <p:tgtEl>
                                          <p:spTgt spid="54"/>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55"/>
                                        </p:tgtEl>
                                      </p:cBhvr>
                                    </p:animEffect>
                                    <p:set>
                                      <p:cBhvr>
                                        <p:cTn id="56" dur="1" fill="hold">
                                          <p:stCondLst>
                                            <p:cond delay="499"/>
                                          </p:stCondLst>
                                        </p:cTn>
                                        <p:tgtEl>
                                          <p:spTgt spid="55"/>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47"/>
                                        </p:tgtEl>
                                      </p:cBhvr>
                                    </p:animEffect>
                                    <p:set>
                                      <p:cBhvr>
                                        <p:cTn id="59" dur="1" fill="hold">
                                          <p:stCondLst>
                                            <p:cond delay="499"/>
                                          </p:stCondLst>
                                        </p:cTn>
                                        <p:tgtEl>
                                          <p:spTgt spid="47"/>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48"/>
                                        </p:tgtEl>
                                      </p:cBhvr>
                                    </p:animEffect>
                                    <p:set>
                                      <p:cBhvr>
                                        <p:cTn id="62" dur="1" fill="hold">
                                          <p:stCondLst>
                                            <p:cond delay="499"/>
                                          </p:stCondLst>
                                        </p:cTn>
                                        <p:tgtEl>
                                          <p:spTgt spid="4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ppt_x</p:attrName>
                                        </p:attrNameLst>
                                      </p:cBhvr>
                                      <p:tavLst>
                                        <p:tav tm="0">
                                          <p:val>
                                            <p:strVal val="#ppt_x"/>
                                          </p:val>
                                        </p:tav>
                                        <p:tav tm="100000">
                                          <p:val>
                                            <p:strVal val="#ppt_x"/>
                                          </p:val>
                                        </p:tav>
                                      </p:tavLst>
                                    </p:anim>
                                    <p:anim calcmode="lin" valueType="num">
                                      <p:cBhvr>
                                        <p:cTn id="79" dur="1000" fill="hold"/>
                                        <p:tgtEl>
                                          <p:spTgt spid="3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1000"/>
                                        <p:tgtEl>
                                          <p:spTgt spid="36"/>
                                        </p:tgtEl>
                                      </p:cBhvr>
                                    </p:animEffect>
                                    <p:anim calcmode="lin" valueType="num">
                                      <p:cBhvr>
                                        <p:cTn id="83" dur="1000" fill="hold"/>
                                        <p:tgtEl>
                                          <p:spTgt spid="36"/>
                                        </p:tgtEl>
                                        <p:attrNameLst>
                                          <p:attrName>ppt_x</p:attrName>
                                        </p:attrNameLst>
                                      </p:cBhvr>
                                      <p:tavLst>
                                        <p:tav tm="0">
                                          <p:val>
                                            <p:strVal val="#ppt_x"/>
                                          </p:val>
                                        </p:tav>
                                        <p:tav tm="100000">
                                          <p:val>
                                            <p:strVal val="#ppt_x"/>
                                          </p:val>
                                        </p:tav>
                                      </p:tavLst>
                                    </p:anim>
                                    <p:anim calcmode="lin" valueType="num">
                                      <p:cBhvr>
                                        <p:cTn id="84" dur="1000" fill="hold"/>
                                        <p:tgtEl>
                                          <p:spTgt spid="36"/>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1000"/>
                                        <p:tgtEl>
                                          <p:spTgt spid="37"/>
                                        </p:tgtEl>
                                      </p:cBhvr>
                                    </p:animEffect>
                                    <p:anim calcmode="lin" valueType="num">
                                      <p:cBhvr>
                                        <p:cTn id="88" dur="1000" fill="hold"/>
                                        <p:tgtEl>
                                          <p:spTgt spid="37"/>
                                        </p:tgtEl>
                                        <p:attrNameLst>
                                          <p:attrName>ppt_x</p:attrName>
                                        </p:attrNameLst>
                                      </p:cBhvr>
                                      <p:tavLst>
                                        <p:tav tm="0">
                                          <p:val>
                                            <p:strVal val="#ppt_x"/>
                                          </p:val>
                                        </p:tav>
                                        <p:tav tm="100000">
                                          <p:val>
                                            <p:strVal val="#ppt_x"/>
                                          </p:val>
                                        </p:tav>
                                      </p:tavLst>
                                    </p:anim>
                                    <p:anim calcmode="lin" valueType="num">
                                      <p:cBhvr>
                                        <p:cTn id="89" dur="1000" fill="hold"/>
                                        <p:tgtEl>
                                          <p:spTgt spid="37"/>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1000"/>
                                        <p:tgtEl>
                                          <p:spTgt spid="38"/>
                                        </p:tgtEl>
                                      </p:cBhvr>
                                    </p:animEffect>
                                    <p:anim calcmode="lin" valueType="num">
                                      <p:cBhvr>
                                        <p:cTn id="93" dur="1000" fill="hold"/>
                                        <p:tgtEl>
                                          <p:spTgt spid="38"/>
                                        </p:tgtEl>
                                        <p:attrNameLst>
                                          <p:attrName>ppt_x</p:attrName>
                                        </p:attrNameLst>
                                      </p:cBhvr>
                                      <p:tavLst>
                                        <p:tav tm="0">
                                          <p:val>
                                            <p:strVal val="#ppt_x"/>
                                          </p:val>
                                        </p:tav>
                                        <p:tav tm="100000">
                                          <p:val>
                                            <p:strVal val="#ppt_x"/>
                                          </p:val>
                                        </p:tav>
                                      </p:tavLst>
                                    </p:anim>
                                    <p:anim calcmode="lin" valueType="num">
                                      <p:cBhvr>
                                        <p:cTn id="94" dur="1000" fill="hold"/>
                                        <p:tgtEl>
                                          <p:spTgt spid="38"/>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1000"/>
                                        <p:tgtEl>
                                          <p:spTgt spid="39"/>
                                        </p:tgtEl>
                                      </p:cBhvr>
                                    </p:animEffect>
                                    <p:anim calcmode="lin" valueType="num">
                                      <p:cBhvr>
                                        <p:cTn id="98" dur="1000" fill="hold"/>
                                        <p:tgtEl>
                                          <p:spTgt spid="39"/>
                                        </p:tgtEl>
                                        <p:attrNameLst>
                                          <p:attrName>ppt_x</p:attrName>
                                        </p:attrNameLst>
                                      </p:cBhvr>
                                      <p:tavLst>
                                        <p:tav tm="0">
                                          <p:val>
                                            <p:strVal val="#ppt_x"/>
                                          </p:val>
                                        </p:tav>
                                        <p:tav tm="100000">
                                          <p:val>
                                            <p:strVal val="#ppt_x"/>
                                          </p:val>
                                        </p:tav>
                                      </p:tavLst>
                                    </p:anim>
                                    <p:anim calcmode="lin" valueType="num">
                                      <p:cBhvr>
                                        <p:cTn id="99" dur="1000" fill="hold"/>
                                        <p:tgtEl>
                                          <p:spTgt spid="39"/>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1000"/>
                                        <p:tgtEl>
                                          <p:spTgt spid="40"/>
                                        </p:tgtEl>
                                      </p:cBhvr>
                                    </p:animEffect>
                                    <p:anim calcmode="lin" valueType="num">
                                      <p:cBhvr>
                                        <p:cTn id="103" dur="1000" fill="hold"/>
                                        <p:tgtEl>
                                          <p:spTgt spid="40"/>
                                        </p:tgtEl>
                                        <p:attrNameLst>
                                          <p:attrName>ppt_x</p:attrName>
                                        </p:attrNameLst>
                                      </p:cBhvr>
                                      <p:tavLst>
                                        <p:tav tm="0">
                                          <p:val>
                                            <p:strVal val="#ppt_x"/>
                                          </p:val>
                                        </p:tav>
                                        <p:tav tm="100000">
                                          <p:val>
                                            <p:strVal val="#ppt_x"/>
                                          </p:val>
                                        </p:tav>
                                      </p:tavLst>
                                    </p:anim>
                                    <p:anim calcmode="lin" valueType="num">
                                      <p:cBhvr>
                                        <p:cTn id="104" dur="1000" fill="hold"/>
                                        <p:tgtEl>
                                          <p:spTgt spid="40"/>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1000"/>
                                        <p:tgtEl>
                                          <p:spTgt spid="41"/>
                                        </p:tgtEl>
                                      </p:cBhvr>
                                    </p:animEffect>
                                    <p:anim calcmode="lin" valueType="num">
                                      <p:cBhvr>
                                        <p:cTn id="108" dur="1000" fill="hold"/>
                                        <p:tgtEl>
                                          <p:spTgt spid="41"/>
                                        </p:tgtEl>
                                        <p:attrNameLst>
                                          <p:attrName>ppt_x</p:attrName>
                                        </p:attrNameLst>
                                      </p:cBhvr>
                                      <p:tavLst>
                                        <p:tav tm="0">
                                          <p:val>
                                            <p:strVal val="#ppt_x"/>
                                          </p:val>
                                        </p:tav>
                                        <p:tav tm="100000">
                                          <p:val>
                                            <p:strVal val="#ppt_x"/>
                                          </p:val>
                                        </p:tav>
                                      </p:tavLst>
                                    </p:anim>
                                    <p:anim calcmode="lin" valueType="num">
                                      <p:cBhvr>
                                        <p:cTn id="109" dur="1000" fill="hold"/>
                                        <p:tgtEl>
                                          <p:spTgt spid="41"/>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1000"/>
                                        <p:tgtEl>
                                          <p:spTgt spid="42"/>
                                        </p:tgtEl>
                                      </p:cBhvr>
                                    </p:animEffect>
                                    <p:anim calcmode="lin" valueType="num">
                                      <p:cBhvr>
                                        <p:cTn id="113" dur="1000" fill="hold"/>
                                        <p:tgtEl>
                                          <p:spTgt spid="42"/>
                                        </p:tgtEl>
                                        <p:attrNameLst>
                                          <p:attrName>ppt_x</p:attrName>
                                        </p:attrNameLst>
                                      </p:cBhvr>
                                      <p:tavLst>
                                        <p:tav tm="0">
                                          <p:val>
                                            <p:strVal val="#ppt_x"/>
                                          </p:val>
                                        </p:tav>
                                        <p:tav tm="100000">
                                          <p:val>
                                            <p:strVal val="#ppt_x"/>
                                          </p:val>
                                        </p:tav>
                                      </p:tavLst>
                                    </p:anim>
                                    <p:anim calcmode="lin" valueType="num">
                                      <p:cBhvr>
                                        <p:cTn id="114" dur="1000" fill="hold"/>
                                        <p:tgtEl>
                                          <p:spTgt spid="42"/>
                                        </p:tgtEl>
                                        <p:attrNameLst>
                                          <p:attrName>ppt_y</p:attrName>
                                        </p:attrNameLst>
                                      </p:cBhvr>
                                      <p:tavLst>
                                        <p:tav tm="0">
                                          <p:val>
                                            <p:strVal val="#ppt_y+.1"/>
                                          </p:val>
                                        </p:tav>
                                        <p:tav tm="100000">
                                          <p:val>
                                            <p:strVal val="#ppt_y"/>
                                          </p:val>
                                        </p:tav>
                                      </p:tavLst>
                                    </p:anim>
                                  </p:childTnLst>
                                </p:cTn>
                              </p:par>
                              <p:par>
                                <p:cTn id="115" presetID="2" presetClass="entr" presetSubtype="2" fill="hold" nodeType="withEffect">
                                  <p:stCondLst>
                                    <p:cond delay="500"/>
                                  </p:stCondLst>
                                  <p:childTnLst>
                                    <p:set>
                                      <p:cBhvr>
                                        <p:cTn id="116" dur="1" fill="hold">
                                          <p:stCondLst>
                                            <p:cond delay="0"/>
                                          </p:stCondLst>
                                        </p:cTn>
                                        <p:tgtEl>
                                          <p:spTgt spid="43"/>
                                        </p:tgtEl>
                                        <p:attrNameLst>
                                          <p:attrName>style.visibility</p:attrName>
                                        </p:attrNameLst>
                                      </p:cBhvr>
                                      <p:to>
                                        <p:strVal val="visible"/>
                                      </p:to>
                                    </p:set>
                                    <p:anim calcmode="lin" valueType="num">
                                      <p:cBhvr additive="base">
                                        <p:cTn id="117" dur="1000" fill="hold"/>
                                        <p:tgtEl>
                                          <p:spTgt spid="43"/>
                                        </p:tgtEl>
                                        <p:attrNameLst>
                                          <p:attrName>ppt_x</p:attrName>
                                        </p:attrNameLst>
                                      </p:cBhvr>
                                      <p:tavLst>
                                        <p:tav tm="0">
                                          <p:val>
                                            <p:strVal val="1+#ppt_w/2"/>
                                          </p:val>
                                        </p:tav>
                                        <p:tav tm="100000">
                                          <p:val>
                                            <p:strVal val="#ppt_x"/>
                                          </p:val>
                                        </p:tav>
                                      </p:tavLst>
                                    </p:anim>
                                    <p:anim calcmode="lin" valueType="num">
                                      <p:cBhvr additive="base">
                                        <p:cTn id="118" dur="10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0" presetClass="path" presetSubtype="0" accel="50000" decel="50000" fill="hold" nodeType="clickEffect">
                                  <p:stCondLst>
                                    <p:cond delay="0"/>
                                  </p:stCondLst>
                                  <p:childTnLst>
                                    <p:animMotion origin="layout" path="M 1.875E-6 4.44444E-6 L 1.875E-6 4.44444E-6 C 0.00195 0.00463 0.00404 0.00902 0.00573 0.01412 C 0.00977 0.02592 0.00339 0.01412 0.00911 0.02615 C 0.01979 0.04814 0.00781 0.02176 0.01823 0.04027 C 0.01953 0.04259 0.02044 0.04583 0.02161 0.04838 C 0.02422 0.05324 0.02734 0.05717 0.02956 0.0625 C 0.03073 0.06527 0.03177 0.06805 0.03307 0.0706 C 0.03477 0.07407 0.03698 0.07708 0.03867 0.08078 C 0.03958 0.08263 0.0401 0.08495 0.04102 0.0868 C 0.04349 0.09166 0.04622 0.09629 0.04896 0.10092 L 0.05573 0.11296 C 0.05729 0.11574 0.05898 0.11805 0.06029 0.12106 C 0.06185 0.12453 0.06315 0.12824 0.06484 0.13125 C 0.06654 0.13426 0.06862 0.13657 0.07057 0.13935 C 0.07617 0.14791 0.06875 0.13865 0.07617 0.14745 C 0.07956 0.15555 0.08151 0.16088 0.08646 0.16759 C 0.08737 0.16898 0.08867 0.16898 0.08984 0.16967 C 0.09102 0.17152 0.09206 0.17384 0.09323 0.17569 C 0.09648 0.18055 0.10039 0.18449 0.10352 0.18981 C 0.11107 0.20324 0.10716 0.19699 0.11927 0.21412 C 0.1207 0.2162 0.12214 0.21828 0.12383 0.22013 C 0.1276 0.22407 0.13164 0.22754 0.13516 0.23217 C 0.14805 0.2493 0.13177 0.22847 0.14427 0.24236 C 0.14583 0.24421 0.14714 0.24676 0.14883 0.24838 C 0.1513 0.25092 0.15404 0.25231 0.15677 0.25439 C 0.15833 0.25578 0.15977 0.25694 0.16133 0.25856 C 0.17591 0.27291 0.15638 0.25532 0.17487 0.2706 C 0.17721 0.27245 0.17943 0.275 0.18177 0.27662 C 0.18568 0.27963 0.19245 0.28263 0.19648 0.28472 C 0.19883 0.28611 0.20104 0.2875 0.20326 0.28888 C 0.20599 0.29027 0.20859 0.2912 0.2112 0.29282 C 0.21771 0.29676 0.22174 0.30069 0.22826 0.30301 C 0.23359 0.30463 0.23906 0.30439 0.24427 0.30694 C 0.25326 0.31157 0.25039 0.31064 0.25898 0.31296 C 0.26706 0.31527 0.26966 0.31527 0.27826 0.31921 C 0.27982 0.3199 0.28125 0.3206 0.28281 0.32106 C 0.28659 0.32268 0.29063 0.32268 0.29414 0.32523 C 0.29961 0.32893 0.30091 0.33009 0.30664 0.33333 C 0.3099 0.33495 0.31367 0.33611 0.31693 0.33726 C 0.32643 0.34583 0.31615 0.3375 0.32721 0.34328 C 0.32917 0.34444 0.33086 0.34629 0.33281 0.34745 C 0.33438 0.34838 0.33594 0.34861 0.33737 0.34953 C 0.33971 0.35069 0.34414 0.35347 0.34414 0.35347 C 0.34753 0.3574 0.34727 0.35787 0.35104 0.35949 C 0.35143 0.35972 0.35182 0.35949 0.35221 0.35949 " pathEditMode="relative" ptsTypes="AAAAAAAAAAAAAAAAAAAAAAAAAAAAAAAAAAAAAAAAAAAAAA">
                                      <p:cBhvr>
                                        <p:cTn id="122" dur="2000" fill="hold"/>
                                        <p:tgtEl>
                                          <p:spTgt spid="44"/>
                                        </p:tgtEl>
                                        <p:attrNameLst>
                                          <p:attrName>ppt_x</p:attrName>
                                          <p:attrName>ppt_y</p:attrName>
                                        </p:attrNameLst>
                                      </p:cBhvr>
                                    </p:animMotion>
                                  </p:childTnLst>
                                </p:cTn>
                              </p:par>
                              <p:par>
                                <p:cTn id="123" presetID="2" presetClass="entr" presetSubtype="8" fill="hold" nodeType="withEffect">
                                  <p:stCondLst>
                                    <p:cond delay="500"/>
                                  </p:stCondLst>
                                  <p:childTnLst>
                                    <p:set>
                                      <p:cBhvr>
                                        <p:cTn id="124" dur="1" fill="hold">
                                          <p:stCondLst>
                                            <p:cond delay="0"/>
                                          </p:stCondLst>
                                        </p:cTn>
                                        <p:tgtEl>
                                          <p:spTgt spid="45"/>
                                        </p:tgtEl>
                                        <p:attrNameLst>
                                          <p:attrName>style.visibility</p:attrName>
                                        </p:attrNameLst>
                                      </p:cBhvr>
                                      <p:to>
                                        <p:strVal val="visible"/>
                                      </p:to>
                                    </p:set>
                                    <p:anim calcmode="lin" valueType="num">
                                      <p:cBhvr additive="base">
                                        <p:cTn id="125" dur="1000" fill="hold"/>
                                        <p:tgtEl>
                                          <p:spTgt spid="45"/>
                                        </p:tgtEl>
                                        <p:attrNameLst>
                                          <p:attrName>ppt_x</p:attrName>
                                        </p:attrNameLst>
                                      </p:cBhvr>
                                      <p:tavLst>
                                        <p:tav tm="0">
                                          <p:val>
                                            <p:strVal val="0-#ppt_w/2"/>
                                          </p:val>
                                        </p:tav>
                                        <p:tav tm="100000">
                                          <p:val>
                                            <p:strVal val="#ppt_x"/>
                                          </p:val>
                                        </p:tav>
                                      </p:tavLst>
                                    </p:anim>
                                    <p:anim calcmode="lin" valueType="num">
                                      <p:cBhvr additive="base">
                                        <p:cTn id="126" dur="1000" fill="hold"/>
                                        <p:tgtEl>
                                          <p:spTgt spid="45"/>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750"/>
                                  </p:stCondLst>
                                  <p:childTnLst>
                                    <p:set>
                                      <p:cBhvr>
                                        <p:cTn id="128" dur="1" fill="hold">
                                          <p:stCondLst>
                                            <p:cond delay="0"/>
                                          </p:stCondLst>
                                        </p:cTn>
                                        <p:tgtEl>
                                          <p:spTgt spid="46"/>
                                        </p:tgtEl>
                                        <p:attrNameLst>
                                          <p:attrName>style.visibility</p:attrName>
                                        </p:attrNameLst>
                                      </p:cBhvr>
                                      <p:to>
                                        <p:strVal val="visible"/>
                                      </p:to>
                                    </p:set>
                                    <p:anim calcmode="lin" valueType="num">
                                      <p:cBhvr additive="base">
                                        <p:cTn id="129" dur="1000" fill="hold"/>
                                        <p:tgtEl>
                                          <p:spTgt spid="46"/>
                                        </p:tgtEl>
                                        <p:attrNameLst>
                                          <p:attrName>ppt_x</p:attrName>
                                        </p:attrNameLst>
                                      </p:cBhvr>
                                      <p:tavLst>
                                        <p:tav tm="0">
                                          <p:val>
                                            <p:strVal val="1+#ppt_w/2"/>
                                          </p:val>
                                        </p:tav>
                                        <p:tav tm="100000">
                                          <p:val>
                                            <p:strVal val="#ppt_x"/>
                                          </p:val>
                                        </p:tav>
                                      </p:tavLst>
                                    </p:anim>
                                    <p:anim calcmode="lin" valueType="num">
                                      <p:cBhvr additive="base">
                                        <p:cTn id="130" dur="10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10" presetClass="exit" presetSubtype="0" fill="hold" nodeType="clickEffect">
                                  <p:stCondLst>
                                    <p:cond delay="0"/>
                                  </p:stCondLst>
                                  <p:childTnLst>
                                    <p:animEffect transition="out" filter="fade">
                                      <p:cBhvr>
                                        <p:cTn id="134" dur="500"/>
                                        <p:tgtEl>
                                          <p:spTgt spid="28"/>
                                        </p:tgtEl>
                                      </p:cBhvr>
                                    </p:animEffect>
                                    <p:set>
                                      <p:cBhvr>
                                        <p:cTn id="135" dur="1" fill="hold">
                                          <p:stCondLst>
                                            <p:cond delay="499"/>
                                          </p:stCondLst>
                                        </p:cTn>
                                        <p:tgtEl>
                                          <p:spTgt spid="28"/>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35"/>
                                        </p:tgtEl>
                                      </p:cBhvr>
                                    </p:animEffect>
                                    <p:set>
                                      <p:cBhvr>
                                        <p:cTn id="138" dur="1" fill="hold">
                                          <p:stCondLst>
                                            <p:cond delay="499"/>
                                          </p:stCondLst>
                                        </p:cTn>
                                        <p:tgtEl>
                                          <p:spTgt spid="35"/>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37"/>
                                        </p:tgtEl>
                                      </p:cBhvr>
                                    </p:animEffect>
                                    <p:set>
                                      <p:cBhvr>
                                        <p:cTn id="141" dur="1" fill="hold">
                                          <p:stCondLst>
                                            <p:cond delay="499"/>
                                          </p:stCondLst>
                                        </p:cTn>
                                        <p:tgtEl>
                                          <p:spTgt spid="37"/>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38"/>
                                        </p:tgtEl>
                                      </p:cBhvr>
                                    </p:animEffect>
                                    <p:set>
                                      <p:cBhvr>
                                        <p:cTn id="144" dur="1" fill="hold">
                                          <p:stCondLst>
                                            <p:cond delay="499"/>
                                          </p:stCondLst>
                                        </p:cTn>
                                        <p:tgtEl>
                                          <p:spTgt spid="38"/>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40"/>
                                        </p:tgtEl>
                                      </p:cBhvr>
                                    </p:animEffect>
                                    <p:set>
                                      <p:cBhvr>
                                        <p:cTn id="147" dur="1" fill="hold">
                                          <p:stCondLst>
                                            <p:cond delay="499"/>
                                          </p:stCondLst>
                                        </p:cTn>
                                        <p:tgtEl>
                                          <p:spTgt spid="40"/>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41"/>
                                        </p:tgtEl>
                                      </p:cBhvr>
                                    </p:animEffect>
                                    <p:set>
                                      <p:cBhvr>
                                        <p:cTn id="150"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Illustration_16x9_TP103431353" id="{A62416C7-154E-4BBA-A2A9-EF4E5612367C}" vid="{9E8E00A5-0EB1-41EA-BCE3-B5198EA9E9F8}"/>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Présentation nature aux couleurs vives, paysage illustré (grand écran)</Template>
  <TotalTime>0</TotalTime>
  <Words>1078</Words>
  <Application>Microsoft Office PowerPoint</Application>
  <PresentationFormat>Grand écran</PresentationFormat>
  <Paragraphs>95</Paragraphs>
  <Slides>10</Slides>
  <Notes>9</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Calibri</vt:lpstr>
      <vt:lpstr>Segoe Print</vt:lpstr>
      <vt:lpstr>Nature Illustration 16x9</vt:lpstr>
      <vt:lpstr>Comprendre les changements climatiques</vt:lpstr>
      <vt:lpstr>Le Béluga du Saint-Laurent</vt:lpstr>
      <vt:lpstr>Le Béluga du Saint-Laurent</vt:lpstr>
      <vt:lpstr>Le Béluga du Saint-Laurent</vt:lpstr>
      <vt:lpstr>Le Béluga du Saint-Laurent</vt:lpstr>
      <vt:lpstr>Le Béluga du Saint-Laurent</vt:lpstr>
      <vt:lpstr>Le Béluga du Saint-Laurent</vt:lpstr>
      <vt:lpstr>Le Béluga du Saint-Laurent</vt:lpstr>
      <vt:lpstr>Le Béluga du Saint-Laurent</vt:lpstr>
      <vt:lpstr>Le Béluga du Saint-Laurent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2013-03-21T17:54:40Z</dcterms:created>
  <dcterms:modified xsi:type="dcterms:W3CDTF">2013-09-22T13:57:18Z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