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handoutMasterIdLst>
    <p:handoutMasterId r:id="rId14"/>
  </p:handoutMasterIdLst>
  <p:sldIdLst>
    <p:sldId id="271" r:id="rId3"/>
    <p:sldId id="258" r:id="rId4"/>
    <p:sldId id="272" r:id="rId5"/>
    <p:sldId id="273" r:id="rId6"/>
    <p:sldId id="275" r:id="rId7"/>
    <p:sldId id="274" r:id="rId8"/>
    <p:sldId id="276" r:id="rId9"/>
    <p:sldId id="278" r:id="rId10"/>
    <p:sldId id="277"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63" autoAdjust="0"/>
    <p:restoredTop sz="69385" autoAdjust="0"/>
  </p:normalViewPr>
  <p:slideViewPr>
    <p:cSldViewPr snapToGrid="0">
      <p:cViewPr varScale="1">
        <p:scale>
          <a:sx n="65" d="100"/>
          <a:sy n="65" d="100"/>
        </p:scale>
        <p:origin x="750" y="60"/>
      </p:cViewPr>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a:p>
        </p:txBody>
      </p:sp>
    </p:spTree>
    <p:extLst>
      <p:ext uri="{BB962C8B-B14F-4D97-AF65-F5344CB8AC3E}">
        <p14:creationId xmlns:p14="http://schemas.microsoft.com/office/powerpoint/2010/main" val="96847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a:p>
        </p:txBody>
      </p:sp>
    </p:spTree>
    <p:extLst>
      <p:ext uri="{BB962C8B-B14F-4D97-AF65-F5344CB8AC3E}">
        <p14:creationId xmlns:p14="http://schemas.microsoft.com/office/powerpoint/2010/main" val="18841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 Fou de </a:t>
            </a:r>
            <a:r>
              <a:rPr lang="fr-CA" dirty="0" err="1" smtClean="0"/>
              <a:t>Bassan</a:t>
            </a:r>
            <a:r>
              <a:rPr lang="fr-CA" baseline="0" dirty="0" smtClean="0"/>
              <a:t> est un oiseau qui migre du Golfe du Mexique jusqu’au Golfe du Saint-Laurent.</a:t>
            </a:r>
          </a:p>
          <a:p>
            <a:endParaRPr lang="fr-CA" baseline="0" dirty="0" smtClean="0"/>
          </a:p>
          <a:p>
            <a:r>
              <a:rPr lang="fr-CA" baseline="0" dirty="0" smtClean="0"/>
              <a:t>Demander aux élèves s’ils devinent pourquoi les Fou de Bassan longent la côte lors de leur migration ? </a:t>
            </a:r>
            <a:r>
              <a:rPr lang="fr-CA" b="1" baseline="0" dirty="0" smtClean="0"/>
              <a:t>Réponse : Parce que c’est un oiseau qui se nourrit des poissons marins. On dit que c’est un oiseau pélagique.</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a:p>
        </p:txBody>
      </p:sp>
    </p:spTree>
    <p:extLst>
      <p:ext uri="{BB962C8B-B14F-4D97-AF65-F5344CB8AC3E}">
        <p14:creationId xmlns:p14="http://schemas.microsoft.com/office/powerpoint/2010/main" val="1398691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6 colonies</a:t>
            </a:r>
            <a:r>
              <a:rPr lang="fr-CA" baseline="0" dirty="0" smtClean="0"/>
              <a:t> de Fou de </a:t>
            </a:r>
            <a:r>
              <a:rPr lang="fr-CA" baseline="0" dirty="0" err="1" smtClean="0"/>
              <a:t>Bassan</a:t>
            </a:r>
            <a:r>
              <a:rPr lang="fr-CA" baseline="0" dirty="0" smtClean="0"/>
              <a:t> d’Amérique du Nord se trouvent toutes au Canada : 3 se trouvent à l’Est de Terre-Neuve-et-Labrador et  3 se trouvent au Québec qui comptent pour 75 % de la population totale. </a:t>
            </a:r>
          </a:p>
          <a:p>
            <a:endParaRPr lang="fr-CA" baseline="0" dirty="0" smtClean="0"/>
          </a:p>
          <a:p>
            <a:r>
              <a:rPr lang="fr-CA" baseline="0" dirty="0" smtClean="0"/>
              <a:t>La plus grosse colonie est en Gaspésie. Demandez aux élèves s’ils connaissent l’endroit où se trouve cette colonie ? </a:t>
            </a:r>
            <a:r>
              <a:rPr lang="fr-CA" b="1" baseline="0" dirty="0" smtClean="0"/>
              <a:t>Réponse : Île Bonaventure.</a:t>
            </a:r>
            <a:endParaRPr lang="fr-CA" b="0" baseline="0" dirty="0" smtClean="0"/>
          </a:p>
          <a:p>
            <a:endParaRPr lang="fr-CA" b="1"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a:p>
        </p:txBody>
      </p:sp>
    </p:spTree>
    <p:extLst>
      <p:ext uri="{BB962C8B-B14F-4D97-AF65-F5344CB8AC3E}">
        <p14:creationId xmlns:p14="http://schemas.microsoft.com/office/powerpoint/2010/main" val="3898575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La nourriture du Fou de </a:t>
            </a:r>
            <a:r>
              <a:rPr lang="fr-CA" baseline="0" dirty="0" err="1" smtClean="0"/>
              <a:t>Bassan</a:t>
            </a:r>
            <a:r>
              <a:rPr lang="fr-CA" baseline="0" dirty="0" smtClean="0"/>
              <a:t> provient exclusivement de la mer. Ses proies préférés sont le capelan et le hareng.</a:t>
            </a:r>
            <a:endParaRPr lang="fr-CA" dirty="0" smtClean="0"/>
          </a:p>
          <a:p>
            <a:endParaRPr lang="fr-CA" dirty="0" smtClean="0"/>
          </a:p>
          <a:p>
            <a:r>
              <a:rPr lang="fr-CA" dirty="0" smtClean="0"/>
              <a:t>Le</a:t>
            </a:r>
            <a:r>
              <a:rPr lang="fr-CA" baseline="0" dirty="0" smtClean="0"/>
              <a:t> Fou de </a:t>
            </a:r>
            <a:r>
              <a:rPr lang="fr-CA" baseline="0" dirty="0" err="1" smtClean="0"/>
              <a:t>Bassan</a:t>
            </a:r>
            <a:r>
              <a:rPr lang="fr-CA" baseline="0" dirty="0" smtClean="0"/>
              <a:t> a une technique de pêche vraiment spectaculaire et d’une efficacité redoutable.</a:t>
            </a:r>
          </a:p>
          <a:p>
            <a:endParaRPr lang="fr-CA" baseline="0" dirty="0" smtClean="0"/>
          </a:p>
          <a:p>
            <a:r>
              <a:rPr lang="fr-CA" baseline="0" dirty="0" smtClean="0"/>
              <a:t>Bien que la </a:t>
            </a:r>
            <a:r>
              <a:rPr lang="fr-CA" baseline="0" dirty="0" smtClean="0"/>
              <a:t>vidéo « 11-Fou du Cap »  (</a:t>
            </a:r>
            <a:r>
              <a:rPr lang="fr-CA" baseline="0" smtClean="0"/>
              <a:t>1 min) soit </a:t>
            </a:r>
            <a:r>
              <a:rPr lang="fr-CA" baseline="0" dirty="0" smtClean="0"/>
              <a:t>faite sur les </a:t>
            </a:r>
            <a:r>
              <a:rPr lang="fr-CA" baseline="0" dirty="0" smtClean="0"/>
              <a:t>Fous </a:t>
            </a:r>
            <a:r>
              <a:rPr lang="fr-CA" baseline="0" dirty="0" smtClean="0"/>
              <a:t>du </a:t>
            </a:r>
            <a:r>
              <a:rPr lang="fr-CA" baseline="0" dirty="0" smtClean="0"/>
              <a:t>Cap en Afrique, </a:t>
            </a:r>
            <a:r>
              <a:rPr lang="fr-CA" baseline="0" dirty="0" smtClean="0"/>
              <a:t>la technique de chasse ainsi que l’apparence de l’oiseau sont les mêmes que les </a:t>
            </a:r>
            <a:r>
              <a:rPr lang="fr-CA" baseline="0" dirty="0" smtClean="0"/>
              <a:t>colonies </a:t>
            </a:r>
            <a:r>
              <a:rPr lang="fr-CA" baseline="0" dirty="0" smtClean="0"/>
              <a:t>que l’on trouve au Canada.</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a:p>
        </p:txBody>
      </p:sp>
    </p:spTree>
    <p:extLst>
      <p:ext uri="{BB962C8B-B14F-4D97-AF65-F5344CB8AC3E}">
        <p14:creationId xmlns:p14="http://schemas.microsoft.com/office/powerpoint/2010/main" val="3333983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La</a:t>
            </a:r>
            <a:r>
              <a:rPr lang="fr-CA" baseline="0" dirty="0" smtClean="0"/>
              <a:t> Femelle pond un seul œuf par an, que les deux parents vont surveiller à tour de rôle.</a:t>
            </a:r>
          </a:p>
          <a:p>
            <a:endParaRPr lang="fr-CA" baseline="0" dirty="0" smtClean="0"/>
          </a:p>
          <a:p>
            <a:r>
              <a:rPr lang="fr-CA" baseline="0" dirty="0" smtClean="0"/>
              <a:t>Les œufs des Fou de Bassan sont d’excellents indicateurs pour mesurer la présence de produits toxiques dans le fleuve du Saint-Laurent (Pesticides, mercure provenant des cheminées industrielles ou encore les circuits intégrés des composants électroniques : les PCB). L’espèce a été choisie aussi par le fait que les Fous de Bassan tolèrent bien la présence humaine et se laissent facilement approcher.</a:t>
            </a:r>
          </a:p>
          <a:p>
            <a:endParaRPr lang="fr-CA" baseline="0" dirty="0" smtClean="0"/>
          </a:p>
          <a:p>
            <a:r>
              <a:rPr lang="fr-CA" baseline="0" dirty="0" smtClean="0"/>
              <a:t>Ces produits toxiques sont très présents dans les œufs du Fou de Bassan puisque le Fou de Bassan se nourrit exclusivement de poisson (espèce pélagique). Comme ces poissons sont contaminés et par le biais du phénomène de </a:t>
            </a:r>
            <a:r>
              <a:rPr lang="fr-CA" b="1" baseline="0" dirty="0" smtClean="0"/>
              <a:t>bioamplification</a:t>
            </a:r>
            <a:r>
              <a:rPr lang="fr-CA" baseline="0" dirty="0" smtClean="0"/>
              <a:t>, les œufs vont se retrouver contaminés. Le taux de contamination des œufs permet de connaître le taux de contamination général du Saint-Laurent.</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a:p>
        </p:txBody>
      </p:sp>
    </p:spTree>
    <p:extLst>
      <p:ext uri="{BB962C8B-B14F-4D97-AF65-F5344CB8AC3E}">
        <p14:creationId xmlns:p14="http://schemas.microsoft.com/office/powerpoint/2010/main" val="2794511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L’humain a un impact direct sur les</a:t>
            </a:r>
            <a:r>
              <a:rPr lang="fr-CA" baseline="0" dirty="0" smtClean="0"/>
              <a:t> Fou de </a:t>
            </a:r>
            <a:r>
              <a:rPr lang="fr-CA" baseline="0" dirty="0" err="1" smtClean="0"/>
              <a:t>Bassan</a:t>
            </a:r>
            <a:r>
              <a:rPr lang="fr-CA" baseline="0" dirty="0" smtClean="0"/>
              <a:t>. Comme on l’a vu précédemment, les produits toxiques utilisés par l’être humain vont contaminer la nourriture des Fou de </a:t>
            </a:r>
            <a:r>
              <a:rPr lang="fr-CA" baseline="0" dirty="0" err="1" smtClean="0"/>
              <a:t>Bassan</a:t>
            </a:r>
            <a:r>
              <a:rPr lang="fr-CA" baseline="0" dirty="0" smtClean="0"/>
              <a:t>. Mais il existe aussi d’autres exemples d’impacts.</a:t>
            </a:r>
          </a:p>
          <a:p>
            <a:endParaRPr lang="fr-CA" baseline="0" dirty="0" smtClean="0"/>
          </a:p>
          <a:p>
            <a:r>
              <a:rPr lang="fr-CA" baseline="0" dirty="0" smtClean="0"/>
              <a:t>L’explosion de la plateforme pétrolière de BP dans le Golfe du Mexique en 2010 est un triste exemple.</a:t>
            </a:r>
          </a:p>
          <a:p>
            <a:endParaRPr lang="fr-CA" baseline="0" dirty="0" smtClean="0"/>
          </a:p>
          <a:p>
            <a:r>
              <a:rPr lang="fr-CA" baseline="0" dirty="0" smtClean="0"/>
              <a:t>Les images parlent d’elles-mêmes.</a:t>
            </a:r>
          </a:p>
          <a:p>
            <a:r>
              <a:rPr lang="fr-CA" baseline="0" dirty="0" smtClean="0"/>
              <a:t>Il a été dénombré que 50 000 Fous de Bassan sont mort durant cet accident (presque la moitié de la colonie de l’île Bonaventure). Ce sont les jeunes Fous de Bassan qui sont morts puisque seules les adultes partent vers le Canada.</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a:p>
        </p:txBody>
      </p:sp>
    </p:spTree>
    <p:extLst>
      <p:ext uri="{BB962C8B-B14F-4D97-AF65-F5344CB8AC3E}">
        <p14:creationId xmlns:p14="http://schemas.microsoft.com/office/powerpoint/2010/main" val="1368921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changements climatiques ont un effet sur le</a:t>
            </a:r>
            <a:r>
              <a:rPr lang="fr-CA" baseline="0" dirty="0" smtClean="0"/>
              <a:t> Fou de </a:t>
            </a:r>
            <a:r>
              <a:rPr lang="fr-CA" baseline="0" dirty="0" err="1" smtClean="0"/>
              <a:t>Bassan</a:t>
            </a:r>
            <a:r>
              <a:rPr lang="fr-CA" baseline="0" dirty="0" smtClean="0"/>
              <a:t> et principalement sur sa nourriture. Nous avons vu que le Capelan se déplaçait au nord ou au sud selon la température de l’eau. En ce moment, les eaux se réchauffent, le capelan va donc migrer vers le nord ou bien nager plus profondément. Ce comportement est valide aussi pour le hareng.</a:t>
            </a:r>
          </a:p>
          <a:p>
            <a:endParaRPr lang="fr-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smtClean="0"/>
              <a:t>Quand la nourriture migre vers le nord pour contrer la hausse des températures causées par les changements climatiques, le Fou de </a:t>
            </a:r>
            <a:r>
              <a:rPr lang="fr-CA" baseline="0" dirty="0" err="1" smtClean="0"/>
              <a:t>Bassan</a:t>
            </a:r>
            <a:r>
              <a:rPr lang="fr-CA" baseline="0" dirty="0" smtClean="0"/>
              <a:t> est obligé de faire de plus grandes distances pour le chasser (sur la carte, la distance est 3 fois plus grande). D’ailleurs, au niveau de la distance, ne pas oublier que les Fou de </a:t>
            </a:r>
            <a:r>
              <a:rPr lang="fr-CA" baseline="0" dirty="0" err="1" smtClean="0"/>
              <a:t>Bassan</a:t>
            </a:r>
            <a:r>
              <a:rPr lang="fr-CA" baseline="0" dirty="0" smtClean="0"/>
              <a:t> ne font pas nécessairement des lignes droites mais il va longer la côte pour pouvoir se reposer.</a:t>
            </a:r>
          </a:p>
          <a:p>
            <a:endParaRPr lang="fr-CA" baseline="0" dirty="0" smtClean="0"/>
          </a:p>
          <a:p>
            <a:r>
              <a:rPr lang="fr-CA" baseline="0" dirty="0" smtClean="0"/>
              <a:t>Quand la nourriture nage plus en profondeur, le Fou de </a:t>
            </a:r>
            <a:r>
              <a:rPr lang="fr-CA" baseline="0" dirty="0" err="1" smtClean="0"/>
              <a:t>Bassan</a:t>
            </a:r>
            <a:r>
              <a:rPr lang="fr-CA" baseline="0" dirty="0" smtClean="0"/>
              <a:t> ne peut plus pêcher car sa technique de chasse ne lui permet pas d’aller plus bas que 20 mètres. En effet le hareng va nager plus vers 25-30 mètres de profondeur. </a:t>
            </a:r>
          </a:p>
          <a:p>
            <a:pPr marL="0" indent="0">
              <a:buFontTx/>
              <a:buNone/>
            </a:pPr>
            <a:endParaRPr lang="fr-CA" baseline="0" dirty="0" smtClean="0"/>
          </a:p>
          <a:p>
            <a:pPr marL="0" indent="0">
              <a:buFontTx/>
              <a:buNone/>
            </a:pPr>
            <a:r>
              <a:rPr lang="fr-CA" baseline="0" dirty="0" smtClean="0"/>
              <a:t>Avec ces phénomènes, le taux d’éclosion des œufs est passé de 75 % à 8 % (2012). Cela remet en question le renouvellement de la population du Fou de Bassan puisque le nombre de couples est passé de 60 000 couples à 45 000 entre 2009 et 2011.</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9</a:t>
            </a:fld>
            <a:endParaRPr lang="fr-CA"/>
          </a:p>
        </p:txBody>
      </p:sp>
    </p:spTree>
    <p:extLst>
      <p:ext uri="{BB962C8B-B14F-4D97-AF65-F5344CB8AC3E}">
        <p14:creationId xmlns:p14="http://schemas.microsoft.com/office/powerpoint/2010/main" val="1484256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1</a:t>
            </a:r>
            <a:r>
              <a:rPr lang="fr-CA" b="1" baseline="30000" dirty="0" smtClean="0"/>
              <a:t>er</a:t>
            </a:r>
            <a:r>
              <a:rPr lang="fr-CA" b="1" dirty="0" smtClean="0"/>
              <a:t> point</a:t>
            </a:r>
            <a:r>
              <a:rPr lang="fr-CA" b="1" baseline="0" dirty="0" smtClean="0"/>
              <a:t> :</a:t>
            </a:r>
          </a:p>
          <a:p>
            <a:r>
              <a:rPr lang="fr-CA" baseline="0" dirty="0" smtClean="0"/>
              <a:t>Comment appelle-t-on un animal qui se nourrit seulement de poissons ou des espèces marines ? </a:t>
            </a:r>
            <a:r>
              <a:rPr lang="fr-CA" b="1" baseline="0" dirty="0" smtClean="0"/>
              <a:t>Réponse : Une espèce pélagique.</a:t>
            </a:r>
          </a:p>
          <a:p>
            <a:endParaRPr lang="fr-CA" b="1" baseline="0" dirty="0" smtClean="0"/>
          </a:p>
          <a:p>
            <a:r>
              <a:rPr lang="fr-CA" b="1" dirty="0" smtClean="0"/>
              <a:t>2</a:t>
            </a:r>
            <a:r>
              <a:rPr lang="fr-CA" b="1" baseline="30000" dirty="0" smtClean="0"/>
              <a:t>e</a:t>
            </a:r>
            <a:r>
              <a:rPr lang="fr-CA" b="1" dirty="0" smtClean="0"/>
              <a:t> point :</a:t>
            </a:r>
          </a:p>
          <a:p>
            <a:r>
              <a:rPr lang="fr-CA" b="0" dirty="0" smtClean="0"/>
              <a:t>Où</a:t>
            </a:r>
            <a:r>
              <a:rPr lang="fr-CA" b="0" baseline="0" dirty="0" smtClean="0"/>
              <a:t> trouve-t-on les colonies de Fou de Bassan au Canada ? </a:t>
            </a:r>
            <a:r>
              <a:rPr lang="fr-CA" b="1" baseline="0" dirty="0" smtClean="0"/>
              <a:t>Réponse : Au Québec et à Terre-Neuve-et-Labrador. </a:t>
            </a:r>
            <a:r>
              <a:rPr lang="fr-CA" b="0" baseline="0" dirty="0" smtClean="0"/>
              <a:t>Où se trouve la plus grosse colonie ? </a:t>
            </a:r>
            <a:r>
              <a:rPr lang="fr-CA" b="1" baseline="0" dirty="0" smtClean="0"/>
              <a:t>Réponse : À l’île Bonaventure en Gaspésie.</a:t>
            </a:r>
          </a:p>
          <a:p>
            <a:endParaRPr lang="fr-CA" b="1" baseline="0" dirty="0" smtClean="0"/>
          </a:p>
          <a:p>
            <a:r>
              <a:rPr lang="fr-CA" b="1" baseline="0" dirty="0" smtClean="0"/>
              <a:t>3</a:t>
            </a:r>
            <a:r>
              <a:rPr lang="fr-CA" b="1" baseline="30000" dirty="0" smtClean="0"/>
              <a:t>e</a:t>
            </a:r>
            <a:r>
              <a:rPr lang="fr-CA" b="1" baseline="0" dirty="0" smtClean="0"/>
              <a:t> point : </a:t>
            </a:r>
          </a:p>
          <a:p>
            <a:r>
              <a:rPr lang="fr-CA" b="0" baseline="0" dirty="0" smtClean="0"/>
              <a:t>Pourquoi le Fou de Bassan est-il un bon indicateur de l’état de santé du Saint-Laurent ? </a:t>
            </a:r>
            <a:r>
              <a:rPr lang="fr-CA" b="1" baseline="0" dirty="0" smtClean="0"/>
              <a:t>Réponse : Comme le Fou de Bassan est une espèce pélagique, il va accumuler les concentrations des substances toxiques contenue dans les poissons.</a:t>
            </a:r>
          </a:p>
          <a:p>
            <a:endParaRPr lang="fr-CA" b="1" baseline="0" dirty="0" smtClean="0"/>
          </a:p>
          <a:p>
            <a:r>
              <a:rPr lang="fr-CA" b="1" baseline="0" dirty="0" smtClean="0"/>
              <a:t>4</a:t>
            </a:r>
            <a:r>
              <a:rPr lang="fr-CA" b="1" baseline="30000" dirty="0" smtClean="0"/>
              <a:t>e</a:t>
            </a:r>
            <a:r>
              <a:rPr lang="fr-CA" b="1" baseline="0" dirty="0" smtClean="0"/>
              <a:t> point :</a:t>
            </a:r>
          </a:p>
          <a:p>
            <a:r>
              <a:rPr lang="fr-CA" b="0" baseline="0" dirty="0" smtClean="0"/>
              <a:t>Quelles sont les activités humaines qui vont avoir un impact sur le Fou de Bassan ? </a:t>
            </a:r>
            <a:r>
              <a:rPr lang="fr-CA" b="1" baseline="0" dirty="0" smtClean="0"/>
              <a:t>Réponse : Les émissions industrielles, l’agriculture (Pesticide), la fabrication de composants technologiques et les exploitations pétrolières (accidents).</a:t>
            </a:r>
          </a:p>
          <a:p>
            <a:endParaRPr lang="fr-CA" b="1" baseline="0" dirty="0" smtClean="0"/>
          </a:p>
          <a:p>
            <a:r>
              <a:rPr lang="fr-CA" b="1" baseline="0" dirty="0" smtClean="0"/>
              <a:t>5</a:t>
            </a:r>
            <a:r>
              <a:rPr lang="fr-CA" b="1" baseline="30000" dirty="0" smtClean="0"/>
              <a:t>e</a:t>
            </a:r>
            <a:r>
              <a:rPr lang="fr-CA" b="1" baseline="0" dirty="0" smtClean="0"/>
              <a:t> point : </a:t>
            </a:r>
          </a:p>
          <a:p>
            <a:r>
              <a:rPr lang="fr-CA" b="0" baseline="0" dirty="0" smtClean="0"/>
              <a:t>Quels sont les effets des changements climatiques sur le Fou de Bassan </a:t>
            </a:r>
            <a:r>
              <a:rPr lang="fr-CA" b="1" baseline="0" dirty="0" smtClean="0"/>
              <a:t>? Réponse : Le Fou de Bassan va avoir plus de difficultés à chasser sa nourriture, soit parce qu'il devra aller plus loin, soit parce qu’il ne pourra plus l’attraper avec sa technique de chasse.</a:t>
            </a:r>
            <a:endParaRPr lang="fr-CA" b="1"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10</a:t>
            </a:fld>
            <a:endParaRPr lang="fr-CA"/>
          </a:p>
        </p:txBody>
      </p:sp>
    </p:spTree>
    <p:extLst>
      <p:ext uri="{BB962C8B-B14F-4D97-AF65-F5344CB8AC3E}">
        <p14:creationId xmlns:p14="http://schemas.microsoft.com/office/powerpoint/2010/main" val="3024664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WMF"/><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WMF"/></Relationships>
</file>

<file path=ppt/slides/_rels/slide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2.WMF"/><Relationship Id="rId4" Type="http://schemas.openxmlformats.org/officeDocument/2006/relationships/image" Target="../media/image15.WMF"/></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1.WMF"/></Relationships>
</file>

<file path=ppt/slides/_rels/slide8.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3.jpg"/><Relationship Id="rId7"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jpg"/><Relationship Id="rId5" Type="http://schemas.openxmlformats.org/officeDocument/2006/relationships/image" Target="../media/image25.jpg"/><Relationship Id="rId10" Type="http://schemas.openxmlformats.org/officeDocument/2006/relationships/image" Target="../media/image30.jpeg"/><Relationship Id="rId4" Type="http://schemas.openxmlformats.org/officeDocument/2006/relationships/image" Target="../media/image24.jpg"/><Relationship Id="rId9" Type="http://schemas.openxmlformats.org/officeDocument/2006/relationships/image" Target="../media/image29.jpg"/></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jpe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9.png"/><Relationship Id="rId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nvPr>
        </p:nvSpPr>
        <p:spPr/>
        <p:txBody>
          <a:bodyPr>
            <a:normAutofit/>
          </a:bodyPr>
          <a:lstStyle/>
          <a:p>
            <a:r>
              <a:rPr lang="fr-FR" sz="3200" noProof="1" smtClean="0">
                <a:solidFill>
                  <a:schemeClr val="tx1">
                    <a:lumMod val="50000"/>
                  </a:schemeClr>
                </a:solidFill>
                <a:latin typeface="Calibri" panose="020F0502020204030204" pitchFamily="34" charset="0"/>
              </a:rPr>
              <a:t> Le Fou de Bassan</a:t>
            </a:r>
          </a:p>
          <a:p>
            <a:endParaRPr lang="fr-FR" noProof="1"/>
          </a:p>
        </p:txBody>
      </p:sp>
    </p:spTree>
    <p:extLst>
      <p:ext uri="{BB962C8B-B14F-4D97-AF65-F5344CB8AC3E}">
        <p14:creationId xmlns:p14="http://schemas.microsoft.com/office/powerpoint/2010/main" val="85360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0000"/>
            <a:lum/>
            <a:extLst>
              <a:ext uri="{BEBA8EAE-BF5A-486C-A8C5-ECC9F3942E4B}">
                <a14:imgProps xmlns:a14="http://schemas.microsoft.com/office/drawing/2010/main">
                  <a14:imgLayer r:embed="rId4">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4" name="Titre 12"/>
          <p:cNvSpPr>
            <a:spLocks noGrp="1"/>
          </p:cNvSpPr>
          <p:nvPr>
            <p:ph type="title"/>
          </p:nvPr>
        </p:nvSpPr>
        <p:spPr>
          <a:xfrm>
            <a:off x="1065212" y="304800"/>
            <a:ext cx="10058402" cy="1219200"/>
          </a:xfrm>
        </p:spPr>
        <p:txBody>
          <a:bodyPr>
            <a:normAutofit/>
          </a:bodyPr>
          <a:lstStyle/>
          <a:p>
            <a:r>
              <a:rPr lang="fr-FR" sz="6000" noProof="1" smtClean="0"/>
              <a:t>Le Fou de Bassan</a:t>
            </a:r>
            <a:endParaRPr lang="fr-FR" sz="6000" noProof="1"/>
          </a:p>
        </p:txBody>
      </p:sp>
      <p:sp>
        <p:nvSpPr>
          <p:cNvPr id="5" name="Espace réservé du contenu 13"/>
          <p:cNvSpPr txBox="1">
            <a:spLocks/>
          </p:cNvSpPr>
          <p:nvPr/>
        </p:nvSpPr>
        <p:spPr>
          <a:xfrm>
            <a:off x="2808397" y="2020154"/>
            <a:ext cx="9383603" cy="4837846"/>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 Fou de Bassan est un oiseau qui se nourrit uniquement de poissons.</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colonies de Fous de Bassan d’Amérique du Nord se trouvent toutes au Canada.</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 Fou de Bassan est un très bon indicateur sur la concentration des substances toxiques dans le Saint-Laurent.</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activités de l’être humain vont avoir des conséquences sur le Fou de Bassan.</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changements climatiques affectent le comportement alimentaire du Fou de Bassan.</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endParaRP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endParaRPr>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14" name="Espace réservé du contenu 13"/>
          <p:cNvSpPr>
            <a:spLocks noGrp="1"/>
          </p:cNvSpPr>
          <p:nvPr>
            <p:ph idx="1"/>
          </p:nvPr>
        </p:nvSpPr>
        <p:spPr/>
        <p:txBody>
          <a:bodyPr>
            <a:normAutofit/>
          </a:bodyPr>
          <a:lstStyle/>
          <a:p>
            <a:pPr marL="0" indent="0">
              <a:buClr>
                <a:srgbClr val="9A5315"/>
              </a:buClr>
              <a:buNone/>
            </a:pPr>
            <a:r>
              <a:rPr lang="fr-FR" noProof="1" smtClean="0">
                <a:solidFill>
                  <a:schemeClr val="tx1">
                    <a:lumMod val="50000"/>
                  </a:schemeClr>
                </a:solidFill>
                <a:latin typeface="Calibri" panose="020F0502020204030204" pitchFamily="34" charset="0"/>
              </a:rPr>
              <a:t>Qu’est-ce que le Fou de Bassan ?</a:t>
            </a:r>
          </a:p>
          <a:p>
            <a:pPr>
              <a:buClr>
                <a:srgbClr val="9A5315"/>
              </a:buClr>
            </a:pPr>
            <a:endParaRPr lang="fr-FR" noProof="1">
              <a:solidFill>
                <a:schemeClr val="tx1">
                  <a:lumMod val="75000"/>
                </a:schemeClr>
              </a:solidFill>
              <a:latin typeface="Calibri" panose="020F0502020204030204" pitchFamily="34" charset="0"/>
            </a:endParaRP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204" y="3436442"/>
            <a:ext cx="1804657" cy="849517"/>
          </a:xfrm>
          <a:prstGeom prst="rect">
            <a:avLst/>
          </a:prstGeom>
        </p:spPr>
      </p:pic>
      <p:sp>
        <p:nvSpPr>
          <p:cNvPr id="5" name="ZoneTexte 4"/>
          <p:cNvSpPr txBox="1"/>
          <p:nvPr/>
        </p:nvSpPr>
        <p:spPr>
          <a:xfrm>
            <a:off x="1297322" y="4459804"/>
            <a:ext cx="133241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oiseau</a:t>
            </a:r>
            <a:endParaRPr lang="fr-CA" sz="2200" dirty="0">
              <a:solidFill>
                <a:schemeClr val="tx1">
                  <a:lumMod val="50000"/>
                </a:schemeClr>
              </a:solidFill>
              <a:latin typeface="Calibri" panose="020F0502020204030204" pitchFamily="34" charset="0"/>
            </a:endParaRPr>
          </a:p>
        </p:txBody>
      </p:sp>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2964" y="2383068"/>
            <a:ext cx="761695" cy="1919326"/>
          </a:xfrm>
          <a:prstGeom prst="rect">
            <a:avLst/>
          </a:prstGeom>
        </p:spPr>
      </p:pic>
      <p:sp>
        <p:nvSpPr>
          <p:cNvPr id="7" name="ZoneTexte 6"/>
          <p:cNvSpPr txBox="1"/>
          <p:nvPr/>
        </p:nvSpPr>
        <p:spPr>
          <a:xfrm>
            <a:off x="8891930" y="4460542"/>
            <a:ext cx="1623762"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comique</a:t>
            </a:r>
            <a:endParaRPr lang="fr-CA" sz="2200" dirty="0">
              <a:solidFill>
                <a:schemeClr val="tx1">
                  <a:lumMod val="50000"/>
                </a:schemeClr>
              </a:solidFill>
              <a:latin typeface="Calibri" panose="020F0502020204030204" pitchFamily="34" charset="0"/>
            </a:endParaRPr>
          </a:p>
        </p:txBody>
      </p:sp>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90528" y="3633856"/>
            <a:ext cx="1807769" cy="653796"/>
          </a:xfrm>
          <a:prstGeom prst="rect">
            <a:avLst/>
          </a:prstGeom>
        </p:spPr>
      </p:pic>
      <p:sp>
        <p:nvSpPr>
          <p:cNvPr id="10" name="ZoneTexte 9"/>
          <p:cNvSpPr txBox="1"/>
          <p:nvPr/>
        </p:nvSpPr>
        <p:spPr>
          <a:xfrm>
            <a:off x="5310142" y="4460542"/>
            <a:ext cx="156853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Un poisson</a:t>
            </a:r>
            <a:endParaRPr lang="fr-CA" sz="2200" dirty="0">
              <a:solidFill>
                <a:schemeClr val="tx1">
                  <a:lumMod val="50000"/>
                </a:schemeClr>
              </a:solidFill>
              <a:latin typeface="Calibri" panose="020F0502020204030204" pitchFamily="34" charset="0"/>
            </a:endParaRPr>
          </a:p>
        </p:txBody>
      </p:sp>
      <p:pic>
        <p:nvPicPr>
          <p:cNvPr id="6" name="Imag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2518" y="2132345"/>
            <a:ext cx="6863786" cy="3973487"/>
          </a:xfrm>
          <a:prstGeom prst="rect">
            <a:avLst/>
          </a:prstGeom>
        </p:spPr>
      </p:pic>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6" presetClass="emph" presetSubtype="0" repeatCount="3000" fill="hold" nodeType="clickEffect">
                                  <p:stCondLst>
                                    <p:cond delay="0"/>
                                  </p:stCondLst>
                                  <p:childTnLst>
                                    <p:animEffect transition="out" filter="fade">
                                      <p:cBhvr>
                                        <p:cTn id="43" dur="500" tmFilter="0, 0; .2, .5; .8, .5; 1, 0"/>
                                        <p:tgtEl>
                                          <p:spTgt spid="4"/>
                                        </p:tgtEl>
                                      </p:cBhvr>
                                    </p:animEffect>
                                    <p:animScale>
                                      <p:cBhvr>
                                        <p:cTn id="44" dur="250" autoRev="1" fill="hold"/>
                                        <p:tgtEl>
                                          <p:spTgt spid="4"/>
                                        </p:tgtEl>
                                      </p:cBhvr>
                                      <p:by x="105000" y="105000"/>
                                    </p:animScale>
                                  </p:childTnLst>
                                </p:cTn>
                              </p:par>
                            </p:childTnLst>
                          </p:cTn>
                        </p:par>
                        <p:par>
                          <p:cTn id="45" fill="hold">
                            <p:stCondLst>
                              <p:cond delay="1500"/>
                            </p:stCondLst>
                            <p:childTnLst>
                              <p:par>
                                <p:cTn id="46" presetID="10" presetClass="exit" presetSubtype="0" fill="hold" nodeType="afterEffect">
                                  <p:stCondLst>
                                    <p:cond delay="0"/>
                                  </p:stCondLst>
                                  <p:childTnLst>
                                    <p:animEffect transition="out" filter="fade">
                                      <p:cBhvr>
                                        <p:cTn id="47" dur="500"/>
                                        <p:tgtEl>
                                          <p:spTgt spid="4"/>
                                        </p:tgtEl>
                                      </p:cBhvr>
                                    </p:animEffect>
                                    <p:set>
                                      <p:cBhvr>
                                        <p:cTn id="48" dur="1" fill="hold">
                                          <p:stCondLst>
                                            <p:cond delay="499"/>
                                          </p:stCondLst>
                                        </p:cTn>
                                        <p:tgtEl>
                                          <p:spTgt spid="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500"/>
                                        <p:tgtEl>
                                          <p:spTgt spid="5"/>
                                        </p:tgtEl>
                                      </p:cBhvr>
                                    </p:animEffect>
                                    <p:set>
                                      <p:cBhvr>
                                        <p:cTn id="51" dur="1" fill="hold">
                                          <p:stCondLst>
                                            <p:cond delay="499"/>
                                          </p:stCondLst>
                                        </p:cTn>
                                        <p:tgtEl>
                                          <p:spTgt spid="5"/>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9"/>
                                        </p:tgtEl>
                                      </p:cBhvr>
                                    </p:animEffect>
                                    <p:set>
                                      <p:cBhvr>
                                        <p:cTn id="54" dur="1" fill="hold">
                                          <p:stCondLst>
                                            <p:cond delay="499"/>
                                          </p:stCondLst>
                                        </p:cTn>
                                        <p:tgtEl>
                                          <p:spTgt spid="9"/>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7"/>
                                        </p:tgtEl>
                                      </p:cBhvr>
                                    </p:animEffect>
                                    <p:set>
                                      <p:cBhvr>
                                        <p:cTn id="57" dur="1" fill="hold">
                                          <p:stCondLst>
                                            <p:cond delay="499"/>
                                          </p:stCondLst>
                                        </p:cTn>
                                        <p:tgtEl>
                                          <p:spTgt spid="7"/>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2"/>
                                        </p:tgtEl>
                                      </p:cBhvr>
                                    </p:animEffect>
                                    <p:set>
                                      <p:cBhvr>
                                        <p:cTn id="60" dur="1" fill="hold">
                                          <p:stCondLst>
                                            <p:cond delay="499"/>
                                          </p:stCondLst>
                                        </p:cTn>
                                        <p:tgtEl>
                                          <p:spTgt spid="2"/>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10"/>
                                        </p:tgtEl>
                                      </p:cBhvr>
                                    </p:animEffect>
                                    <p:set>
                                      <p:cBhvr>
                                        <p:cTn id="63" dur="1" fill="hold">
                                          <p:stCondLst>
                                            <p:cond delay="499"/>
                                          </p:stCondLst>
                                        </p:cTn>
                                        <p:tgtEl>
                                          <p:spTgt spid="10"/>
                                        </p:tgtEl>
                                        <p:attrNameLst>
                                          <p:attrName>style.visibility</p:attrName>
                                        </p:attrNameLst>
                                      </p:cBhvr>
                                      <p:to>
                                        <p:strVal val="hidden"/>
                                      </p:to>
                                    </p:set>
                                  </p:childTnLst>
                                </p:cTn>
                              </p:par>
                              <p:par>
                                <p:cTn id="64" presetID="53" presetClass="entr" presetSubtype="16"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500" fill="hold"/>
                                        <p:tgtEl>
                                          <p:spTgt spid="6"/>
                                        </p:tgtEl>
                                        <p:attrNameLst>
                                          <p:attrName>ppt_w</p:attrName>
                                        </p:attrNameLst>
                                      </p:cBhvr>
                                      <p:tavLst>
                                        <p:tav tm="0">
                                          <p:val>
                                            <p:fltVal val="0"/>
                                          </p:val>
                                        </p:tav>
                                        <p:tav tm="100000">
                                          <p:val>
                                            <p:strVal val="#ppt_w"/>
                                          </p:val>
                                        </p:tav>
                                      </p:tavLst>
                                    </p:anim>
                                    <p:anim calcmode="lin" valueType="num">
                                      <p:cBhvr>
                                        <p:cTn id="67" dur="500" fill="hold"/>
                                        <p:tgtEl>
                                          <p:spTgt spid="6"/>
                                        </p:tgtEl>
                                        <p:attrNameLst>
                                          <p:attrName>ppt_h</p:attrName>
                                        </p:attrNameLst>
                                      </p:cBhvr>
                                      <p:tavLst>
                                        <p:tav tm="0">
                                          <p:val>
                                            <p:fltVal val="0"/>
                                          </p:val>
                                        </p:tav>
                                        <p:tav tm="100000">
                                          <p:val>
                                            <p:strVal val="#ppt_h"/>
                                          </p:val>
                                        </p:tav>
                                      </p:tavLst>
                                    </p:anim>
                                    <p:animEffect transition="in" filter="fade">
                                      <p:cBhvr>
                                        <p:cTn id="6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7" grpId="0"/>
      <p:bldP spid="7" grpId="1"/>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Le Fou de </a:t>
            </a:r>
            <a:r>
              <a:rPr lang="fr-CA" dirty="0" err="1" smtClean="0">
                <a:solidFill>
                  <a:schemeClr val="tx1">
                    <a:lumMod val="50000"/>
                  </a:schemeClr>
                </a:solidFill>
                <a:latin typeface="Calibri" panose="020F0502020204030204" pitchFamily="34" charset="0"/>
              </a:rPr>
              <a:t>Bassan</a:t>
            </a:r>
            <a:r>
              <a:rPr lang="fr-CA" dirty="0" smtClean="0">
                <a:solidFill>
                  <a:schemeClr val="tx1">
                    <a:lumMod val="50000"/>
                  </a:schemeClr>
                </a:solidFill>
                <a:latin typeface="Calibri" panose="020F0502020204030204" pitchFamily="34" charset="0"/>
              </a:rPr>
              <a:t> </a:t>
            </a:r>
          </a:p>
          <a:p>
            <a:endParaRPr lang="fr-CA" dirty="0">
              <a:solidFill>
                <a:schemeClr val="tx1">
                  <a:lumMod val="50000"/>
                </a:schemeClr>
              </a:solidFill>
            </a:endParaRPr>
          </a:p>
        </p:txBody>
      </p:sp>
      <p:sp>
        <p:nvSpPr>
          <p:cNvPr id="2" name="ZoneTexte 1"/>
          <p:cNvSpPr txBox="1"/>
          <p:nvPr/>
        </p:nvSpPr>
        <p:spPr>
          <a:xfrm>
            <a:off x="1316183" y="2604655"/>
            <a:ext cx="1822018" cy="2123658"/>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Taille</a:t>
            </a:r>
            <a:r>
              <a:rPr lang="fr-CA" sz="2200" dirty="0" smtClean="0">
                <a:solidFill>
                  <a:schemeClr val="tx1">
                    <a:lumMod val="50000"/>
                  </a:schemeClr>
                </a:solidFill>
                <a:latin typeface="Calibri" panose="020F0502020204030204" pitchFamily="34" charset="0"/>
              </a:rPr>
              <a:t> : </a:t>
            </a:r>
          </a:p>
          <a:p>
            <a:r>
              <a:rPr lang="fr-CA" sz="2200" dirty="0" smtClean="0">
                <a:solidFill>
                  <a:schemeClr val="tx1">
                    <a:lumMod val="50000"/>
                  </a:schemeClr>
                </a:solidFill>
                <a:latin typeface="Calibri" panose="020F0502020204030204" pitchFamily="34" charset="0"/>
              </a:rPr>
              <a:t>80-100 cm</a:t>
            </a:r>
          </a:p>
          <a:p>
            <a:endParaRPr lang="fr-CA" sz="2200" dirty="0">
              <a:solidFill>
                <a:schemeClr val="tx1">
                  <a:lumMod val="50000"/>
                </a:schemeClr>
              </a:solidFill>
              <a:latin typeface="Calibri" panose="020F0502020204030204" pitchFamily="34" charset="0"/>
            </a:endParaRPr>
          </a:p>
          <a:p>
            <a:r>
              <a:rPr lang="fr-CA" sz="2200" b="1" dirty="0" smtClean="0">
                <a:solidFill>
                  <a:schemeClr val="tx1">
                    <a:lumMod val="50000"/>
                  </a:schemeClr>
                </a:solidFill>
                <a:latin typeface="Calibri" panose="020F0502020204030204" pitchFamily="34" charset="0"/>
              </a:rPr>
              <a:t>Envergure</a:t>
            </a:r>
            <a:r>
              <a:rPr lang="fr-CA" sz="2200" dirty="0" smtClean="0">
                <a:solidFill>
                  <a:schemeClr val="tx1">
                    <a:lumMod val="50000"/>
                  </a:schemeClr>
                </a:solidFill>
                <a:latin typeface="Calibri" panose="020F0502020204030204" pitchFamily="34" charset="0"/>
              </a:rPr>
              <a:t> :</a:t>
            </a:r>
          </a:p>
          <a:p>
            <a:r>
              <a:rPr lang="fr-CA" sz="2200" dirty="0" smtClean="0">
                <a:solidFill>
                  <a:schemeClr val="tx1">
                    <a:lumMod val="50000"/>
                  </a:schemeClr>
                </a:solidFill>
                <a:latin typeface="Calibri" panose="020F0502020204030204" pitchFamily="34" charset="0"/>
              </a:rPr>
              <a:t>165-180 cm</a:t>
            </a:r>
          </a:p>
          <a:p>
            <a:endParaRPr lang="fr-CA" sz="2200" dirty="0">
              <a:solidFill>
                <a:schemeClr val="tx1">
                  <a:lumMod val="50000"/>
                </a:schemeClr>
              </a:solidFill>
              <a:latin typeface="Calibri" panose="020F0502020204030204" pitchFamily="34" charset="0"/>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9053" y="-283687"/>
            <a:ext cx="5547637" cy="3034145"/>
          </a:xfrm>
          <a:prstGeom prst="rect">
            <a:avLst/>
          </a:prstGeom>
          <a:ln>
            <a:solidFill>
              <a:srgbClr val="F4F9FD"/>
            </a:solidFill>
          </a:ln>
        </p:spPr>
      </p:pic>
      <p:cxnSp>
        <p:nvCxnSpPr>
          <p:cNvPr id="5" name="Connecteur droit avec flèche 4"/>
          <p:cNvCxnSpPr/>
          <p:nvPr/>
        </p:nvCxnSpPr>
        <p:spPr>
          <a:xfrm flipH="1">
            <a:off x="6094413" y="2941307"/>
            <a:ext cx="1911927" cy="2189018"/>
          </a:xfrm>
          <a:prstGeom prst="straightConnector1">
            <a:avLst/>
          </a:prstGeom>
          <a:ln w="38100">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4918363" y="2147455"/>
            <a:ext cx="5458691" cy="2982870"/>
          </a:xfrm>
          <a:prstGeom prst="straightConnector1">
            <a:avLst/>
          </a:prstGeom>
          <a:ln w="38100">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1316183" y="5556013"/>
            <a:ext cx="180380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Environ 3 kg</a:t>
            </a:r>
            <a:endParaRPr lang="fr-CA" sz="2200" dirty="0">
              <a:solidFill>
                <a:schemeClr val="tx1">
                  <a:lumMod val="50000"/>
                </a:schemeClr>
              </a:solidFill>
              <a:latin typeface="Calibri" panose="020F0502020204030204" pitchFamily="34" charset="0"/>
            </a:endParaRP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6183" y="4436289"/>
            <a:ext cx="1830629" cy="1042416"/>
          </a:xfrm>
          <a:prstGeom prst="rect">
            <a:avLst/>
          </a:prstGeom>
        </p:spPr>
      </p:pic>
    </p:spTree>
    <p:extLst>
      <p:ext uri="{BB962C8B-B14F-4D97-AF65-F5344CB8AC3E}">
        <p14:creationId xmlns:p14="http://schemas.microsoft.com/office/powerpoint/2010/main" val="60577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025 -0.03241 L -0.025 -0.03217 C -0.02253 -0.02755 -0.02058 -0.02199 -0.01784 -0.01759 C -0.0168 -0.0162 -0.01511 -0.01713 -0.0142 -0.01551 C -0.01185 -0.01204 -0.01029 -0.00694 -0.00834 -0.00278 C -0.00117 0.01111 -0.00834 -0.00579 2.91667E-6 0.01412 C 0.00091 0.01597 0.00143 0.01852 0.00247 0.02037 C 0.00508 0.025 0.00807 0.0287 0.0108 0.0331 C 0.02356 0.0544 0.0164 0.04908 0.025 0.05417 C 0.02708 0.05857 0.02877 0.06296 0.03099 0.0669 C 0.03203 0.06875 0.03359 0.06921 0.03463 0.0713 C 0.04244 0.08727 0.03554 0.08171 0.04297 0.08611 C 0.04531 0.09167 0.04726 0.09792 0.05 0.10301 C 0.05091 0.10463 0.0526 0.1037 0.05364 0.10509 C 0.06458 0.11968 0.05508 0.11296 0.06315 0.11783 C 0.06549 0.12199 0.06823 0.1257 0.07031 0.13056 C 0.07109 0.13218 0.0707 0.13519 0.07148 0.13681 C 0.07656 0.14699 0.07695 0.14653 0.08216 0.14954 C 0.08424 0.1537 0.08606 0.15833 0.08815 0.16227 C 0.09284 0.17083 0.09817 0.17824 0.10247 0.18773 C 0.10403 0.1912 0.10573 0.19468 0.10716 0.19815 C 0.10807 0.20023 0.10872 0.20278 0.10963 0.20463 C 0.11302 0.21111 0.11666 0.21736 0.12031 0.22361 L 0.12747 0.23634 C 0.12786 0.23843 0.12786 0.24097 0.12864 0.24259 C 0.13528 0.25949 0.13411 0.25301 0.13932 0.26389 C 0.1414 0.26806 0.1431 0.27269 0.14544 0.27662 C 0.14648 0.27847 0.14791 0.27894 0.14883 0.28079 C 0.17057 0.31921 0.13802 0.26783 0.16679 0.31458 C 0.16797 0.31644 0.16927 0.31713 0.17031 0.31898 C 0.17422 0.325 0.1776 0.33171 0.18099 0.33796 L 0.18945 0.35278 C 0.19974 0.3713 0.19466 0.36713 0.20247 0.37176 C 0.20521 0.37616 0.20781 0.38056 0.21093 0.38449 C 0.21406 0.38912 0.21797 0.39306 0.22135 0.39722 L 0.23216 0.40995 C 0.23333 0.41134 0.23437 0.41296 0.23567 0.41412 C 0.23763 0.4162 0.23971 0.41806 0.24166 0.4206 C 0.24297 0.42222 0.24401 0.425 0.24518 0.42685 C 0.24843 0.43171 0.25898 0.44421 0.26067 0.44583 C 0.26172 0.44699 0.26315 0.44699 0.26419 0.44815 C 0.26627 0.44977 0.26823 0.45232 0.27018 0.4544 C 0.27135 0.45579 0.27239 0.45764 0.2737 0.45857 C 0.27526 0.45972 0.27695 0.45995 0.27851 0.46065 C 0.28138 0.46412 0.28515 0.46875 0.28802 0.4713 C 0.28919 0.47222 0.29049 0.47245 0.29166 0.47338 C 0.29323 0.47477 0.29479 0.47639 0.29635 0.47778 C 0.29752 0.47847 0.2987 0.47894 0.3 0.47986 C 0.30195 0.48102 0.3039 0.48264 0.30586 0.48403 C 0.30703 0.48472 0.30833 0.48519 0.3095 0.48611 C 0.31185 0.48796 0.31419 0.49028 0.31666 0.49259 C 0.32018 0.49583 0.32356 0.50023 0.32734 0.50301 C 0.33112 0.50602 0.33528 0.50718 0.33919 0.50949 C 0.34036 0.51019 0.34166 0.51065 0.34284 0.51158 C 0.34518 0.51343 0.34739 0.51667 0.35 0.51783 C 0.35416 0.52014 0.35872 0.52037 0.36302 0.52222 C 0.36419 0.52269 0.36536 0.52361 0.36666 0.52431 C 0.3694 0.5257 0.37213 0.52685 0.375 0.52847 C 0.37851 0.53056 0.3819 0.53426 0.38567 0.53472 L 0.3987 0.53704 C 0.42617 0.54769 0.39179 0.53495 0.42135 0.54329 C 0.425 0.54421 0.42838 0.54676 0.43203 0.54745 C 0.43997 0.54908 0.44791 0.54884 0.45586 0.54977 C 0.52148 0.54329 0.40208 0.5544 0.54166 0.54537 C 0.55273 0.54468 0.5638 0.54236 0.575 0.5412 C 0.5845 0.54028 0.59401 0.53982 0.60351 0.53912 C 0.61263 0.53704 0.62187 0.53634 0.63086 0.53264 C 0.65091 0.52477 0.63216 0.53148 0.65234 0.52639 C 0.65703 0.52523 0.66185 0.52315 0.66666 0.52222 C 0.67252 0.52107 0.67851 0.52083 0.6845 0.51991 L 0.7 0.51574 C 0.71549 0.51111 0.69205 0.5162 0.72018 0.50949 C 0.72409 0.50857 0.72812 0.5081 0.73203 0.50741 C 0.73411 0.50579 0.73606 0.50417 0.73802 0.50301 C 0.73958 0.50208 0.74114 0.50162 0.74284 0.50093 C 0.7638 0.49236 0.74531 0.5 0.7595 0.49468 L 0.77018 0.49028 C 0.77174 0.48982 0.77343 0.48912 0.775 0.4882 C 0.77695 0.48704 0.7789 0.48542 0.78086 0.48403 C 0.78203 0.48333 0.78333 0.48287 0.7845 0.48195 C 0.78606 0.48056 0.7875 0.47847 0.78919 0.47778 C 0.79153 0.47639 0.79401 0.47616 0.79635 0.47546 C 0.80468 0.46574 0.79414 0.47708 0.80586 0.46921 C 0.80729 0.46829 0.8082 0.4662 0.8095 0.46505 C 0.81054 0.46389 0.81185 0.46389 0.81302 0.46296 C 0.82083 0.45602 0.81224 0.46158 0.82018 0.45232 C 0.82122 0.45093 0.82252 0.45093 0.8237 0.45023 C 0.82539 0.44815 0.82695 0.44583 0.82851 0.44375 C 0.82968 0.44236 0.83099 0.4412 0.83203 0.43958 C 0.83333 0.43773 0.83424 0.43495 0.83567 0.4331 C 0.84492 0.42222 0.83424 0.44005 0.84166 0.42685 " pathEditMode="relative" rAng="0" ptsTypes="AAAAAAAAAAAAAAAAAAAAAAAAAAAAAAAAAAAAAAAAAAAAAAAAAAAAAAAAAAAAAAAAAAAAAAAAAAAAAAAAAAAAAAAAAAA">
                                      <p:cBhvr>
                                        <p:cTn id="13" dur="3000" fill="hold"/>
                                        <p:tgtEl>
                                          <p:spTgt spid="6"/>
                                        </p:tgtEl>
                                        <p:attrNameLst>
                                          <p:attrName>ppt_x</p:attrName>
                                          <p:attrName>ppt_y</p:attrName>
                                        </p:attrNameLst>
                                      </p:cBhvr>
                                      <p:rCtr x="43333" y="29097"/>
                                    </p:animMotion>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500"/>
                                        <p:tgtEl>
                                          <p:spTgt spid="2">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500"/>
                                        <p:tgtEl>
                                          <p:spTgt spid="2">
                                            <p:txEl>
                                              <p:pRg st="1" end="1"/>
                                            </p:txEl>
                                          </p:spTgt>
                                        </p:tgtEl>
                                      </p:cBhvr>
                                    </p:animEffect>
                                  </p:childTnLst>
                                </p:cTn>
                              </p:par>
                              <p:par>
                                <p:cTn id="22" presetID="16" presetClass="entr" presetSubtype="37"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Vertical)">
                                      <p:cBhvr>
                                        <p:cTn id="24" dur="500"/>
                                        <p:tgtEl>
                                          <p:spTgt spid="5"/>
                                        </p:tgtEl>
                                      </p:cBhvr>
                                    </p:animEffect>
                                  </p:childTnLst>
                                </p:cTn>
                              </p:par>
                            </p:childTnLst>
                          </p:cTn>
                        </p:par>
                        <p:par>
                          <p:cTn id="25" fill="hold">
                            <p:stCondLst>
                              <p:cond delay="500"/>
                            </p:stCondLst>
                            <p:childTnLst>
                              <p:par>
                                <p:cTn id="26" presetID="26" presetClass="emph" presetSubtype="0" repeatCount="3000" fill="hold" nodeType="afterEffect">
                                  <p:stCondLst>
                                    <p:cond delay="0"/>
                                  </p:stCondLst>
                                  <p:childTnLst>
                                    <p:animEffect transition="out" filter="fade">
                                      <p:cBhvr>
                                        <p:cTn id="27" dur="500" tmFilter="0, 0; .2, .5; .8, .5; 1, 0"/>
                                        <p:tgtEl>
                                          <p:spTgt spid="5"/>
                                        </p:tgtEl>
                                      </p:cBhvr>
                                    </p:animEffect>
                                    <p:animScale>
                                      <p:cBhvr>
                                        <p:cTn id="28" dur="250" autoRev="1" fill="hold"/>
                                        <p:tgtEl>
                                          <p:spTgt spid="5"/>
                                        </p:tgtEl>
                                      </p:cBhvr>
                                      <p:by x="105000" y="105000"/>
                                    </p:animScale>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fade">
                                      <p:cBhvr>
                                        <p:cTn id="33" dur="500"/>
                                        <p:tgtEl>
                                          <p:spTgt spid="2">
                                            <p:txEl>
                                              <p:pRg st="3" end="3"/>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Effect transition="in" filter="fade">
                                      <p:cBhvr>
                                        <p:cTn id="36" dur="500"/>
                                        <p:tgtEl>
                                          <p:spTgt spid="2">
                                            <p:txEl>
                                              <p:pRg st="4" end="4"/>
                                            </p:txEl>
                                          </p:spTgt>
                                        </p:tgtEl>
                                      </p:cBhvr>
                                    </p:animEffect>
                                  </p:childTnLst>
                                </p:cTn>
                              </p:par>
                              <p:par>
                                <p:cTn id="37" presetID="10" presetClass="exit" presetSubtype="0" fill="hold" nodeType="withEffect">
                                  <p:stCondLst>
                                    <p:cond delay="0"/>
                                  </p:stCondLst>
                                  <p:childTnLst>
                                    <p:animEffect transition="out" filter="fade">
                                      <p:cBhvr>
                                        <p:cTn id="38" dur="500"/>
                                        <p:tgtEl>
                                          <p:spTgt spid="5"/>
                                        </p:tgtEl>
                                      </p:cBhvr>
                                    </p:animEffect>
                                    <p:set>
                                      <p:cBhvr>
                                        <p:cTn id="39" dur="1" fill="hold">
                                          <p:stCondLst>
                                            <p:cond delay="499"/>
                                          </p:stCondLst>
                                        </p:cTn>
                                        <p:tgtEl>
                                          <p:spTgt spid="5"/>
                                        </p:tgtEl>
                                        <p:attrNameLst>
                                          <p:attrName>style.visibility</p:attrName>
                                        </p:attrNameLst>
                                      </p:cBhvr>
                                      <p:to>
                                        <p:strVal val="hidden"/>
                                      </p:to>
                                    </p:set>
                                  </p:childTnLst>
                                </p:cTn>
                              </p:par>
                              <p:par>
                                <p:cTn id="40" presetID="16" presetClass="entr" presetSubtype="37"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outVertical)">
                                      <p:cBhvr>
                                        <p:cTn id="42" dur="500"/>
                                        <p:tgtEl>
                                          <p:spTgt spid="10"/>
                                        </p:tgtEl>
                                      </p:cBhvr>
                                    </p:animEffect>
                                  </p:childTnLst>
                                </p:cTn>
                              </p:par>
                            </p:childTnLst>
                          </p:cTn>
                        </p:par>
                        <p:par>
                          <p:cTn id="43" fill="hold">
                            <p:stCondLst>
                              <p:cond delay="500"/>
                            </p:stCondLst>
                            <p:childTnLst>
                              <p:par>
                                <p:cTn id="44" presetID="26" presetClass="emph" presetSubtype="0" repeatCount="3000" fill="hold" nodeType="afterEffect">
                                  <p:stCondLst>
                                    <p:cond delay="0"/>
                                  </p:stCondLst>
                                  <p:childTnLst>
                                    <p:animEffect transition="out" filter="fade">
                                      <p:cBhvr>
                                        <p:cTn id="45" dur="500" tmFilter="0, 0; .2, .5; .8, .5; 1, 0"/>
                                        <p:tgtEl>
                                          <p:spTgt spid="10"/>
                                        </p:tgtEl>
                                      </p:cBhvr>
                                    </p:animEffect>
                                    <p:animScale>
                                      <p:cBhvr>
                                        <p:cTn id="46" dur="250" autoRev="1" fill="hold"/>
                                        <p:tgtEl>
                                          <p:spTgt spid="10"/>
                                        </p:tgtEl>
                                      </p:cBhvr>
                                      <p:by x="105000" y="105000"/>
                                    </p:animScale>
                                  </p:childTnLst>
                                </p:cTn>
                              </p:par>
                              <p:par>
                                <p:cTn id="47" presetID="10" presetClass="exit" presetSubtype="0" fill="hold" nodeType="withEffect">
                                  <p:stCondLst>
                                    <p:cond delay="0"/>
                                  </p:stCondLst>
                                  <p:childTnLst>
                                    <p:animEffect transition="out" filter="fade">
                                      <p:cBhvr>
                                        <p:cTn id="48" dur="500"/>
                                        <p:tgtEl>
                                          <p:spTgt spid="10"/>
                                        </p:tgtEl>
                                      </p:cBhvr>
                                    </p:animEffect>
                                    <p:set>
                                      <p:cBhvr>
                                        <p:cTn id="49" dur="1" fill="hold">
                                          <p:stCondLst>
                                            <p:cond delay="499"/>
                                          </p:stCondLst>
                                        </p:cTn>
                                        <p:tgtEl>
                                          <p:spTgt spid="10"/>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500"/>
                                        <p:tgtEl>
                                          <p:spTgt spid="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Habitat</a:t>
            </a:r>
            <a:r>
              <a:rPr lang="fr-CA" dirty="0" smtClean="0">
                <a:solidFill>
                  <a:schemeClr val="tx1">
                    <a:lumMod val="50000"/>
                  </a:schemeClr>
                </a:solidFill>
              </a:rPr>
              <a:t> </a:t>
            </a:r>
            <a:r>
              <a:rPr lang="fr-CA" dirty="0" smtClean="0">
                <a:solidFill>
                  <a:schemeClr val="tx1">
                    <a:lumMod val="50000"/>
                  </a:schemeClr>
                </a:solidFill>
                <a:latin typeface="Calibri" panose="020F0502020204030204" pitchFamily="34" charset="0"/>
              </a:rPr>
              <a:t>:</a:t>
            </a:r>
            <a:r>
              <a:rPr lang="fr-CA" dirty="0" smtClean="0">
                <a:solidFill>
                  <a:schemeClr val="tx1">
                    <a:lumMod val="50000"/>
                  </a:schemeClr>
                </a:solidFill>
              </a:rPr>
              <a:t> </a:t>
            </a:r>
            <a:endParaRPr lang="fr-CA" dirty="0">
              <a:solidFill>
                <a:schemeClr val="tx1">
                  <a:lumMod val="50000"/>
                </a:schemeClr>
              </a:solidFill>
            </a:endParaRPr>
          </a:p>
          <a:p>
            <a:pPr marL="0" indent="0">
              <a:buNone/>
            </a:pPr>
            <a:endParaRPr lang="fr-CA" dirty="0" smtClean="0">
              <a:solidFill>
                <a:schemeClr val="tx1">
                  <a:lumMod val="50000"/>
                </a:schemeClr>
              </a:solidFill>
            </a:endParaRPr>
          </a:p>
        </p:txBody>
      </p:sp>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949" y="3947759"/>
            <a:ext cx="3407641" cy="2262541"/>
          </a:xfrm>
          <a:prstGeom prst="rect">
            <a:avLst/>
          </a:prstGeom>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165" y="1604609"/>
            <a:ext cx="2955616" cy="2926293"/>
          </a:xfrm>
          <a:prstGeom prst="rect">
            <a:avLst/>
          </a:prstGeom>
        </p:spPr>
      </p:pic>
      <p:pic>
        <p:nvPicPr>
          <p:cNvPr id="6" name="Imag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82729" y="5592882"/>
            <a:ext cx="660977" cy="462813"/>
          </a:xfrm>
          <a:prstGeom prst="rect">
            <a:avLst/>
          </a:prstGeom>
        </p:spPr>
      </p:pic>
      <p:sp>
        <p:nvSpPr>
          <p:cNvPr id="7" name="Ellipse 6"/>
          <p:cNvSpPr/>
          <p:nvPr/>
        </p:nvSpPr>
        <p:spPr>
          <a:xfrm>
            <a:off x="4959927" y="5458691"/>
            <a:ext cx="706582" cy="6710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Ellipse 11"/>
          <p:cNvSpPr/>
          <p:nvPr/>
        </p:nvSpPr>
        <p:spPr>
          <a:xfrm>
            <a:off x="6132074" y="3240575"/>
            <a:ext cx="706582" cy="671000"/>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51883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6" presetClass="emph" presetSubtype="0" repeatCount="3000" fill="hold" grpId="1" nodeType="afterEffect">
                                  <p:stCondLst>
                                    <p:cond delay="0"/>
                                  </p:stCondLst>
                                  <p:childTnLst>
                                    <p:animEffect transition="out" filter="fade">
                                      <p:cBhvr>
                                        <p:cTn id="12" dur="500" tmFilter="0, 0; .2, .5; .8, .5; 1, 0"/>
                                        <p:tgtEl>
                                          <p:spTgt spid="7"/>
                                        </p:tgtEl>
                                      </p:cBhvr>
                                    </p:animEffect>
                                    <p:animScale>
                                      <p:cBhvr>
                                        <p:cTn id="13" dur="250" autoRev="1" fill="hold"/>
                                        <p:tgtEl>
                                          <p:spTgt spid="7"/>
                                        </p:tgtEl>
                                      </p:cBhvr>
                                      <p:by x="105000" y="105000"/>
                                    </p:animScale>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2.70833E-6 4.44444E-6 L 2.70833E-6 0.00023 C 0.00338 -0.00209 0.00664 -0.0044 0.01015 -0.00602 C 0.01276 -0.00718 0.01549 -0.00672 0.0181 -0.00811 C 0.0194 -0.0088 0.02031 -0.01088 0.02148 -0.01204 C 0.02265 -0.01297 0.02383 -0.01343 0.025 -0.01412 C 0.03398 -0.02014 0.02747 -0.01737 0.03854 -0.02014 C 0.04896 -0.01412 0.03255 -0.02338 0.04765 -0.01621 C 0.05 -0.01505 0.05221 -0.01343 0.05442 -0.01204 C 0.05521 -0.00811 0.05586 -0.00278 0.05794 4.44444E-6 C 0.05885 0.00138 0.06015 0.00138 0.06133 0.00208 C 0.06224 0.00694 0.0625 0.01018 0.06471 0.01412 C 0.06562 0.01597 0.06692 0.01713 0.0681 0.01828 C 0.06914 0.01921 0.07044 0.01967 0.07148 0.02037 C 0.07265 0.01967 0.07409 0.01967 0.075 0.01828 C 0.07578 0.01666 0.07617 0.01435 0.07604 0.01226 C 0.07552 0.00347 0.07396 0.00023 0.07148 -0.00602 C 0.07109 -0.00811 0.07096 -0.01019 0.07044 -0.01204 C 0.06601 -0.02778 0.06979 -0.00903 0.06692 -0.02431 C 0.06771 -0.02825 0.06797 -0.03287 0.06927 -0.03635 C 0.07005 -0.03843 0.07096 -0.04028 0.07148 -0.04237 C 0.07213 -0.04422 0.07213 -0.04653 0.07265 -0.04838 C 0.0733 -0.0507 0.07435 -0.05232 0.075 -0.0544 C 0.07552 -0.05649 0.07526 -0.05903 0.07604 -0.06065 C 0.07695 -0.06204 0.07838 -0.06181 0.07942 -0.0625 C 0.08021 -0.06459 0.08112 -0.06644 0.08177 -0.06875 C 0.08229 -0.07061 0.08255 -0.07269 0.08294 -0.07477 C 0.08372 -0.0801 0.08437 -0.08542 0.08515 -0.09098 C 0.08476 -0.09491 0.08398 -0.09885 0.08398 -0.10301 C 0.08398 -0.10602 0.08515 -0.1169 0.08633 -0.12107 C 0.08698 -0.12338 0.08776 -0.12524 0.08854 -0.12732 C 0.0914 -0.14237 0.08763 -0.12362 0.09205 -0.13936 C 0.09674 -0.15602 0.08893 -0.13403 0.09544 -0.15139 C 0.0983 -0.16667 0.0944 -0.14792 0.09883 -0.16366 C 0.09935 -0.16551 0.09948 -0.1676 0.1 -0.16968 C 0.10065 -0.17246 0.10143 -0.175 0.10221 -0.17778 C 0.10547 -0.20672 0.10091 -0.17084 0.1056 -0.19584 C 0.10625 -0.19908 0.10612 -0.20278 0.10677 -0.20602 C 0.10729 -0.20834 0.10846 -0.20996 0.10898 -0.21204 C 0.10963 -0.21389 0.10963 -0.21621 0.11015 -0.21806 C 0.1108 -0.22037 0.11185 -0.222 0.1125 -0.22431 C 0.1138 -0.22917 0.11315 -0.23241 0.11588 -0.23635 C 0.11679 -0.23774 0.1181 -0.23774 0.11927 -0.23843 C 0.12148 -0.25024 0.11862 -0.23936 0.12383 -0.24838 C 0.1289 -0.25764 0.12291 -0.25255 0.12955 -0.25649 C 0.1306 -0.25787 0.13203 -0.25857 0.13294 -0.26065 C 0.13502 -0.26528 0.13372 -0.26968 0.13294 -0.27477 C 0.13177 -0.28195 0.13203 -0.2801 0.12955 -0.28681 C 0.12916 -0.28889 0.1289 -0.29098 0.12838 -0.29283 C 0.12773 -0.29514 0.12708 -0.29723 0.12604 -0.29885 C 0.12383 -0.30278 0.122 -0.30348 0.11927 -0.3051 C 0.1095 -0.31667 0.12187 -0.30278 0.1125 -0.31112 C 0.1112 -0.31227 0.11028 -0.31412 0.10898 -0.31505 C 0.09961 -0.32338 0.11198 -0.3095 0.10221 -0.32107 C 0.09661 -0.31875 0.09922 -0.31922 0.09427 -0.31922 " pathEditMode="relative" rAng="0" ptsTypes="AAAAAAAAAAAAAAAAAAAAAAAAAAAAAAAAAAAAAAAAAAAAAAAAAAAAAAA">
                                      <p:cBhvr>
                                        <p:cTn id="21" dur="5000" fill="hold"/>
                                        <p:tgtEl>
                                          <p:spTgt spid="6"/>
                                        </p:tgtEl>
                                        <p:attrNameLst>
                                          <p:attrName>ppt_x</p:attrName>
                                          <p:attrName>ppt_y</p:attrName>
                                        </p:attrNameLst>
                                      </p:cBhvr>
                                      <p:rCtr x="6693" y="-15046"/>
                                    </p:animMotion>
                                  </p:childTnLst>
                                </p:cTn>
                              </p:par>
                            </p:childTnLst>
                          </p:cTn>
                        </p:par>
                        <p:par>
                          <p:cTn id="22" fill="hold">
                            <p:stCondLst>
                              <p:cond delay="5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26" presetClass="emph" presetSubtype="0" repeatCount="3000" fill="hold" grpId="1" nodeType="with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Population :</a:t>
            </a:r>
          </a:p>
          <a:p>
            <a:endParaRPr lang="fr-CA" dirty="0">
              <a:solidFill>
                <a:schemeClr val="tx1">
                  <a:lumMod val="50000"/>
                </a:schemeClr>
              </a:solidFill>
            </a:endParaRPr>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5551" y="4330660"/>
            <a:ext cx="2500018" cy="2456463"/>
          </a:xfrm>
          <a:prstGeom prst="rect">
            <a:avLst/>
          </a:prstGeom>
        </p:spPr>
      </p:pic>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001" y="2859231"/>
            <a:ext cx="3147867" cy="2699661"/>
          </a:xfrm>
          <a:prstGeom prst="rect">
            <a:avLst/>
          </a:prstGeom>
        </p:spPr>
      </p:pic>
      <p:pic>
        <p:nvPicPr>
          <p:cNvPr id="5" name="Imag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4594" y="1907434"/>
            <a:ext cx="2290957" cy="2456463"/>
          </a:xfrm>
          <a:prstGeom prst="rect">
            <a:avLst/>
          </a:prstGeom>
        </p:spPr>
      </p:pic>
      <p:sp>
        <p:nvSpPr>
          <p:cNvPr id="7" name="Ellipse 6"/>
          <p:cNvSpPr/>
          <p:nvPr/>
        </p:nvSpPr>
        <p:spPr>
          <a:xfrm>
            <a:off x="2275316" y="4059382"/>
            <a:ext cx="1066147" cy="1052946"/>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54010" y="3135666"/>
            <a:ext cx="3065985" cy="2146789"/>
          </a:xfrm>
          <a:prstGeom prst="rect">
            <a:avLst/>
          </a:prstGeom>
        </p:spPr>
      </p:pic>
      <p:cxnSp>
        <p:nvCxnSpPr>
          <p:cNvPr id="20" name="Connecteur droit avec flèche 19"/>
          <p:cNvCxnSpPr/>
          <p:nvPr/>
        </p:nvCxnSpPr>
        <p:spPr>
          <a:xfrm flipH="1">
            <a:off x="5355772" y="2882434"/>
            <a:ext cx="4406334" cy="533857"/>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a:off x="5152572" y="2871160"/>
            <a:ext cx="4659085" cy="72378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H="1">
            <a:off x="5355772" y="2859231"/>
            <a:ext cx="4455885" cy="772428"/>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a:off x="7910286" y="2859231"/>
            <a:ext cx="1876596" cy="323676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H="1">
            <a:off x="8011886" y="2882434"/>
            <a:ext cx="1774996" cy="3344195"/>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H="1">
            <a:off x="8142514" y="2871160"/>
            <a:ext cx="1644368" cy="351512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8" name="Organigramme : Connecteur 57"/>
          <p:cNvSpPr/>
          <p:nvPr/>
        </p:nvSpPr>
        <p:spPr>
          <a:xfrm>
            <a:off x="4719110" y="3313299"/>
            <a:ext cx="659786" cy="563624"/>
          </a:xfrm>
          <a:prstGeom prst="flowChartConnector">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ZoneTexte 5"/>
          <p:cNvSpPr txBox="1"/>
          <p:nvPr/>
        </p:nvSpPr>
        <p:spPr>
          <a:xfrm>
            <a:off x="10817903" y="2705342"/>
            <a:ext cx="1569863" cy="307777"/>
          </a:xfrm>
          <a:prstGeom prst="rect">
            <a:avLst/>
          </a:prstGeom>
          <a:noFill/>
        </p:spPr>
        <p:txBody>
          <a:bodyPr wrap="square" rtlCol="0">
            <a:spAutoFit/>
          </a:bodyPr>
          <a:lstStyle/>
          <a:p>
            <a:r>
              <a:rPr lang="fr-CA" sz="1400" dirty="0" smtClean="0">
                <a:solidFill>
                  <a:schemeClr val="tx1">
                    <a:lumMod val="50000"/>
                  </a:schemeClr>
                </a:solidFill>
                <a:latin typeface="Calibri" panose="020F0502020204030204" pitchFamily="34" charset="0"/>
              </a:rPr>
              <a:t>© Yannick Seyer</a:t>
            </a:r>
            <a:endParaRPr lang="fr-CA" sz="14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714814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6" presetClass="emph" presetSubtype="0" fill="hold" nodeType="withEffect">
                                  <p:stCondLst>
                                    <p:cond delay="0"/>
                                  </p:stCondLst>
                                  <p:childTnLst>
                                    <p:animScale>
                                      <p:cBhvr>
                                        <p:cTn id="9" dur="10" fill="hold"/>
                                        <p:tgtEl>
                                          <p:spTgt spid="8"/>
                                        </p:tgtEl>
                                      </p:cBhvr>
                                      <p:by x="25000" y="25000"/>
                                    </p:animScale>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26" presetClass="emph" presetSubtype="0" repeatCount="3000" fill="hold" grpId="1" nodeType="withEffect">
                                  <p:stCondLst>
                                    <p:cond delay="0"/>
                                  </p:stCondLst>
                                  <p:childTnLst>
                                    <p:animEffect transition="out" filter="fade">
                                      <p:cBhvr>
                                        <p:cTn id="21" dur="500" tmFilter="0, 0; .2, .5; .8, .5; 1, 0"/>
                                        <p:tgtEl>
                                          <p:spTgt spid="7"/>
                                        </p:tgtEl>
                                      </p:cBhvr>
                                    </p:animEffect>
                                    <p:animScale>
                                      <p:cBhvr>
                                        <p:cTn id="22" dur="250" autoRev="1" fill="hold"/>
                                        <p:tgtEl>
                                          <p:spTgt spid="7"/>
                                        </p:tgtEl>
                                      </p:cBhvr>
                                      <p:by x="105000" y="105000"/>
                                    </p:animScale>
                                  </p:childTnLst>
                                </p:cTn>
                              </p:par>
                              <p:par>
                                <p:cTn id="23" presetID="0" presetClass="path" presetSubtype="0" accel="50000" decel="50000" fill="hold" nodeType="withEffect">
                                  <p:stCondLst>
                                    <p:cond delay="0"/>
                                  </p:stCondLst>
                                  <p:childTnLst>
                                    <p:animMotion origin="layout" path="M 0.00664 -0.00209 L 0.40612 0.05092 " pathEditMode="relative" rAng="0" ptsTypes="AA">
                                      <p:cBhvr>
                                        <p:cTn id="24" dur="2000" fill="hold"/>
                                        <p:tgtEl>
                                          <p:spTgt spid="8"/>
                                        </p:tgtEl>
                                        <p:attrNameLst>
                                          <p:attrName>ppt_x</p:attrName>
                                          <p:attrName>ppt_y</p:attrName>
                                        </p:attrNameLst>
                                      </p:cBhvr>
                                      <p:rCtr x="19974" y="2639"/>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3000" fill="hold"/>
                                        <p:tgtEl>
                                          <p:spTgt spid="8"/>
                                        </p:tgtEl>
                                      </p:cBhvr>
                                      <p:by x="300000" y="300000"/>
                                    </p:animScale>
                                  </p:childTnLst>
                                </p:cTn>
                              </p:par>
                              <p:par>
                                <p:cTn id="37" presetID="0" presetClass="path" presetSubtype="0" accel="50000" decel="50000" fill="hold" nodeType="withEffect">
                                  <p:stCondLst>
                                    <p:cond delay="0"/>
                                  </p:stCondLst>
                                  <p:childTnLst>
                                    <p:animMotion origin="layout" path="M 0.40612 0.05093 L 0.97748 -0.2051 " pathEditMode="relative" rAng="0" ptsTypes="AA">
                                      <p:cBhvr>
                                        <p:cTn id="38" dur="2000" fill="hold"/>
                                        <p:tgtEl>
                                          <p:spTgt spid="8"/>
                                        </p:tgtEl>
                                        <p:attrNameLst>
                                          <p:attrName>ppt_x</p:attrName>
                                          <p:attrName>ppt_y</p:attrName>
                                        </p:attrNameLst>
                                      </p:cBhvr>
                                      <p:rCtr x="28503" y="-13056"/>
                                    </p:animMotion>
                                  </p:childTnLst>
                                </p:cTn>
                              </p:par>
                              <p:par>
                                <p:cTn id="39" presetID="10" presetClass="exit" presetSubtype="0" fill="hold" grpId="2" nodeType="withEffect">
                                  <p:stCondLst>
                                    <p:cond delay="0"/>
                                  </p:stCondLst>
                                  <p:childTnLst>
                                    <p:animEffect transition="out" filter="fade">
                                      <p:cBhvr>
                                        <p:cTn id="40" dur="500"/>
                                        <p:tgtEl>
                                          <p:spTgt spid="7"/>
                                        </p:tgtEl>
                                      </p:cBhvr>
                                    </p:animEffect>
                                    <p:set>
                                      <p:cBhvr>
                                        <p:cTn id="41" dur="1" fill="hold">
                                          <p:stCondLst>
                                            <p:cond delay="499"/>
                                          </p:stCondLst>
                                        </p:cTn>
                                        <p:tgtEl>
                                          <p:spTgt spid="7"/>
                                        </p:tgtEl>
                                        <p:attrNameLst>
                                          <p:attrName>style.visibility</p:attrName>
                                        </p:attrNameLst>
                                      </p:cBhvr>
                                      <p:to>
                                        <p:strVal val="hidden"/>
                                      </p:to>
                                    </p:set>
                                  </p:childTnLst>
                                </p:cTn>
                              </p:par>
                              <p:par>
                                <p:cTn id="42" presetID="10" presetClass="entr" presetSubtype="0" fill="hold" grpId="0" nodeType="withEffect">
                                  <p:stCondLst>
                                    <p:cond delay="25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right)">
                                      <p:cBhvr>
                                        <p:cTn id="49" dur="500"/>
                                        <p:tgtEl>
                                          <p:spTgt spid="20"/>
                                        </p:tgtEl>
                                      </p:cBhvr>
                                    </p:animEffect>
                                  </p:childTnLst>
                                </p:cTn>
                              </p:par>
                              <p:par>
                                <p:cTn id="50" presetID="22" presetClass="entr" presetSubtype="2"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par>
                                <p:cTn id="53" presetID="22" presetClass="entr" presetSubtype="2"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up)">
                                      <p:cBhvr>
                                        <p:cTn id="60" dur="500"/>
                                        <p:tgtEl>
                                          <p:spTgt spid="33"/>
                                        </p:tgtEl>
                                      </p:cBhvr>
                                    </p:animEffect>
                                  </p:childTnLst>
                                </p:cTn>
                              </p:par>
                              <p:par>
                                <p:cTn id="61" presetID="22" presetClass="entr" presetSubtype="1" fill="hold"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wipe(up)">
                                      <p:cBhvr>
                                        <p:cTn id="63" dur="500"/>
                                        <p:tgtEl>
                                          <p:spTgt spid="45"/>
                                        </p:tgtEl>
                                      </p:cBhvr>
                                    </p:animEffect>
                                  </p:childTnLst>
                                </p:cTn>
                              </p:par>
                              <p:par>
                                <p:cTn id="64" presetID="22" presetClass="entr" presetSubtype="1" fill="hold"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up)">
                                      <p:cBhvr>
                                        <p:cTn id="66" dur="500"/>
                                        <p:tgtEl>
                                          <p:spTgt spid="42"/>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childTnLst>
                          </p:cTn>
                        </p:par>
                        <p:par>
                          <p:cTn id="72" fill="hold">
                            <p:stCondLst>
                              <p:cond delay="500"/>
                            </p:stCondLst>
                            <p:childTnLst>
                              <p:par>
                                <p:cTn id="73" presetID="26" presetClass="emph" presetSubtype="0" repeatCount="3000" fill="hold" grpId="1" nodeType="afterEffect">
                                  <p:stCondLst>
                                    <p:cond delay="0"/>
                                  </p:stCondLst>
                                  <p:childTnLst>
                                    <p:animEffect transition="out" filter="fade">
                                      <p:cBhvr>
                                        <p:cTn id="74" dur="500" tmFilter="0, 0; .2, .5; .8, .5; 1, 0"/>
                                        <p:tgtEl>
                                          <p:spTgt spid="58"/>
                                        </p:tgtEl>
                                      </p:cBhvr>
                                    </p:animEffect>
                                    <p:animScale>
                                      <p:cBhvr>
                                        <p:cTn id="75" dur="250" autoRev="1" fill="hold"/>
                                        <p:tgtEl>
                                          <p:spTgt spid="5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58" grpId="0" animBg="1"/>
      <p:bldP spid="58" grpId="1"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Comportement alimentaire </a:t>
            </a:r>
            <a:r>
              <a:rPr lang="fr-CA" dirty="0" smtClean="0">
                <a:solidFill>
                  <a:schemeClr val="tx1">
                    <a:lumMod val="50000"/>
                  </a:schemeClr>
                </a:solidFill>
                <a:latin typeface="Calibri" panose="020F0502020204030204" pitchFamily="34" charset="0"/>
              </a:rPr>
              <a:t>:</a:t>
            </a:r>
          </a:p>
          <a:p>
            <a:pPr marL="0" indent="0">
              <a:buNone/>
            </a:pPr>
            <a:endParaRPr lang="fr-CA" dirty="0">
              <a:solidFill>
                <a:schemeClr val="tx1">
                  <a:lumMod val="50000"/>
                </a:schemeClr>
              </a:solidFill>
              <a:latin typeface="Calibri" panose="020F0502020204030204" pitchFamily="34" charset="0"/>
            </a:endParaRPr>
          </a:p>
          <a:p>
            <a:pPr marL="0" indent="0">
              <a:buNone/>
            </a:pPr>
            <a:endParaRPr lang="fr-CA" dirty="0" smtClean="0">
              <a:solidFill>
                <a:schemeClr val="tx1">
                  <a:lumMod val="50000"/>
                </a:schemeClr>
              </a:solidFill>
              <a:latin typeface="Calibri" panose="020F0502020204030204" pitchFamily="34" charset="0"/>
            </a:endParaRPr>
          </a:p>
          <a:p>
            <a:pPr marL="0" indent="0">
              <a:buNone/>
            </a:pPr>
            <a:endParaRPr lang="fr-CA" dirty="0">
              <a:solidFill>
                <a:schemeClr val="tx1">
                  <a:lumMod val="50000"/>
                </a:schemeClr>
              </a:solidFill>
              <a:latin typeface="Calibri" panose="020F0502020204030204" pitchFamily="34" charset="0"/>
            </a:endParaRPr>
          </a:p>
          <a:p>
            <a:pPr marL="0" indent="0">
              <a:buNone/>
            </a:pPr>
            <a:endParaRPr lang="fr-CA" dirty="0" smtClean="0">
              <a:solidFill>
                <a:schemeClr val="tx1">
                  <a:lumMod val="50000"/>
                </a:schemeClr>
              </a:solidFill>
              <a:latin typeface="Calibri" panose="020F0502020204030204" pitchFamily="34" charset="0"/>
            </a:endParaRPr>
          </a:p>
          <a:p>
            <a:pPr marL="0" indent="0" algn="ctr">
              <a:buNone/>
            </a:pPr>
            <a:r>
              <a:rPr lang="fr-CA" sz="1800" dirty="0" smtClean="0">
                <a:solidFill>
                  <a:schemeClr val="tx1">
                    <a:lumMod val="50000"/>
                  </a:schemeClr>
                </a:solidFill>
                <a:latin typeface="Calibri" panose="020F0502020204030204" pitchFamily="34" charset="0"/>
              </a:rPr>
              <a:t>Vidéo « 11-Fou du Cap »</a:t>
            </a:r>
            <a:endParaRPr lang="fr-CA" sz="1800" dirty="0" smtClean="0">
              <a:solidFill>
                <a:schemeClr val="tx1">
                  <a:lumMod val="50000"/>
                </a:schemeClr>
              </a:solidFill>
              <a:latin typeface="Calibri" panose="020F0502020204030204" pitchFamily="34" charset="0"/>
            </a:endParaRPr>
          </a:p>
          <a:p>
            <a:endParaRPr lang="fr-CA" dirty="0">
              <a:solidFill>
                <a:schemeClr val="tx1">
                  <a:lumMod val="50000"/>
                </a:schemeClr>
              </a:solidFill>
            </a:endParaRP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770225" y="2924886"/>
            <a:ext cx="2466887" cy="1727303"/>
          </a:xfrm>
          <a:prstGeom prst="rect">
            <a:avLst/>
          </a:prstGeom>
          <a:ln>
            <a:solidFill>
              <a:srgbClr val="F4F9FD"/>
            </a:solidFill>
          </a:ln>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3636" y="2554915"/>
            <a:ext cx="1928559" cy="431308"/>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73636" y="3788538"/>
            <a:ext cx="1927765" cy="725322"/>
          </a:xfrm>
          <a:prstGeom prst="rect">
            <a:avLst/>
          </a:prstGeom>
        </p:spPr>
      </p:pic>
      <p:sp>
        <p:nvSpPr>
          <p:cNvPr id="8" name="Flèche droite à entaille 7"/>
          <p:cNvSpPr/>
          <p:nvPr/>
        </p:nvSpPr>
        <p:spPr>
          <a:xfrm rot="9827477" flipH="1">
            <a:off x="5306969" y="2932760"/>
            <a:ext cx="1800553" cy="362492"/>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p>
        </p:txBody>
      </p:sp>
      <p:sp>
        <p:nvSpPr>
          <p:cNvPr id="10" name="Flèche droite à entaille 9"/>
          <p:cNvSpPr/>
          <p:nvPr/>
        </p:nvSpPr>
        <p:spPr>
          <a:xfrm rot="11468000" flipH="1">
            <a:off x="5369870" y="3753625"/>
            <a:ext cx="1755748" cy="362492"/>
          </a:xfrm>
          <a:prstGeom prst="notchedRightArrow">
            <a:avLst/>
          </a:prstGeom>
          <a:solidFill>
            <a:schemeClr val="tx1">
              <a:lumMod val="50000"/>
            </a:schemeClr>
          </a:solidFill>
        </p:spPr>
        <p:style>
          <a:lnRef idx="0">
            <a:schemeClr val="dk1"/>
          </a:lnRef>
          <a:fillRef idx="3">
            <a:schemeClr val="dk1"/>
          </a:fillRef>
          <a:effectRef idx="3">
            <a:schemeClr val="dk1"/>
          </a:effectRef>
          <a:fontRef idx="minor">
            <a:schemeClr val="lt1"/>
          </a:fontRef>
        </p:style>
        <p:txBody>
          <a:bodyPr rtlCol="0" anchor="ctr"/>
          <a:lstStyle/>
          <a:p>
            <a:pPr algn="ctr"/>
            <a:endParaRPr lang="fr-CA"/>
          </a:p>
        </p:txBody>
      </p:sp>
      <p:sp>
        <p:nvSpPr>
          <p:cNvPr id="9" name="ZoneTexte 8"/>
          <p:cNvSpPr txBox="1"/>
          <p:nvPr/>
        </p:nvSpPr>
        <p:spPr>
          <a:xfrm>
            <a:off x="9618217" y="2554915"/>
            <a:ext cx="2119746" cy="187743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Capelan</a:t>
            </a:r>
          </a:p>
          <a:p>
            <a:endParaRPr lang="fr-CA" dirty="0">
              <a:solidFill>
                <a:schemeClr val="tx1">
                  <a:lumMod val="50000"/>
                </a:schemeClr>
              </a:solidFill>
            </a:endParaRPr>
          </a:p>
          <a:p>
            <a:endParaRPr lang="fr-CA" dirty="0" smtClean="0">
              <a:solidFill>
                <a:schemeClr val="tx1">
                  <a:lumMod val="50000"/>
                </a:schemeClr>
              </a:solidFill>
            </a:endParaRPr>
          </a:p>
          <a:p>
            <a:endParaRPr lang="fr-CA" dirty="0">
              <a:solidFill>
                <a:schemeClr val="tx1">
                  <a:lumMod val="50000"/>
                </a:schemeClr>
              </a:solidFill>
            </a:endParaRPr>
          </a:p>
          <a:p>
            <a:endParaRPr lang="fr-CA" dirty="0" smtClean="0">
              <a:solidFill>
                <a:schemeClr val="tx1">
                  <a:lumMod val="50000"/>
                </a:schemeClr>
              </a:solidFill>
            </a:endParaRPr>
          </a:p>
          <a:p>
            <a:r>
              <a:rPr lang="fr-CA" sz="2200" dirty="0" smtClean="0">
                <a:solidFill>
                  <a:schemeClr val="tx1">
                    <a:lumMod val="50000"/>
                  </a:schemeClr>
                </a:solidFill>
                <a:latin typeface="Calibri" panose="020F0502020204030204" pitchFamily="34" charset="0"/>
              </a:rPr>
              <a:t>Hareng</a:t>
            </a:r>
            <a:endParaRPr lang="fr-CA" sz="2200" dirty="0">
              <a:solidFill>
                <a:schemeClr val="tx1">
                  <a:lumMod val="50000"/>
                </a:schemeClr>
              </a:solidFill>
              <a:latin typeface="Calibri" panose="020F0502020204030204" pitchFamily="34" charset="0"/>
            </a:endParaRPr>
          </a:p>
        </p:txBody>
      </p:sp>
      <p:sp>
        <p:nvSpPr>
          <p:cNvPr id="5" name="ZoneTexte 4"/>
          <p:cNvSpPr txBox="1"/>
          <p:nvPr/>
        </p:nvSpPr>
        <p:spPr>
          <a:xfrm>
            <a:off x="3266053" y="3867150"/>
            <a:ext cx="2248737" cy="338554"/>
          </a:xfrm>
          <a:prstGeom prst="rect">
            <a:avLst/>
          </a:prstGeom>
          <a:noFill/>
        </p:spPr>
        <p:txBody>
          <a:bodyPr wrap="square" rtlCol="0">
            <a:spAutoFit/>
          </a:bodyPr>
          <a:lstStyle/>
          <a:p>
            <a:r>
              <a:rPr lang="fr-CA" sz="1600" dirty="0" smtClean="0">
                <a:solidFill>
                  <a:schemeClr val="tx1">
                    <a:lumMod val="50000"/>
                  </a:schemeClr>
                </a:solidFill>
                <a:latin typeface="Calibri" panose="020F0502020204030204" pitchFamily="34" charset="0"/>
              </a:rPr>
              <a:t>© Yannick Seyer</a:t>
            </a:r>
            <a:endParaRPr lang="fr-CA" sz="16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2720032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000" fill="hold"/>
                                        <p:tgtEl>
                                          <p:spTgt spid="6"/>
                                        </p:tgtEl>
                                        <p:attrNameLst>
                                          <p:attrName>ppt_x</p:attrName>
                                        </p:attrNameLst>
                                      </p:cBhvr>
                                      <p:tavLst>
                                        <p:tav tm="0">
                                          <p:val>
                                            <p:strVal val="#ppt_x"/>
                                          </p:val>
                                        </p:tav>
                                        <p:tav tm="100000">
                                          <p:val>
                                            <p:strVal val="#ppt_x"/>
                                          </p:val>
                                        </p:tav>
                                      </p:tavLst>
                                    </p:anim>
                                    <p:anim calcmode="lin" valueType="num">
                                      <p:cBhvr additive="base">
                                        <p:cTn id="16" dur="2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2000" fill="hold"/>
                                        <p:tgtEl>
                                          <p:spTgt spid="7"/>
                                        </p:tgtEl>
                                        <p:attrNameLst>
                                          <p:attrName>ppt_x</p:attrName>
                                        </p:attrNameLst>
                                      </p:cBhvr>
                                      <p:tavLst>
                                        <p:tav tm="0">
                                          <p:val>
                                            <p:strVal val="#ppt_x"/>
                                          </p:val>
                                        </p:tav>
                                        <p:tav tm="100000">
                                          <p:val>
                                            <p:strVal val="#ppt_x"/>
                                          </p:val>
                                        </p:tav>
                                      </p:tavLst>
                                    </p:anim>
                                    <p:anim calcmode="lin" valueType="num">
                                      <p:cBhvr additive="base">
                                        <p:cTn id="20" dur="2000" fill="hold"/>
                                        <p:tgtEl>
                                          <p:spTgt spid="7"/>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4"/>
                                        </p:tgtEl>
                                      </p:cBhvr>
                                    </p:animEffect>
                                    <p:set>
                                      <p:cBhvr>
                                        <p:cTn id="38" dur="1" fill="hold">
                                          <p:stCondLst>
                                            <p:cond delay="499"/>
                                          </p:stCondLst>
                                        </p:cTn>
                                        <p:tgtEl>
                                          <p:spTgt spid="4"/>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5"/>
                                        </p:tgtEl>
                                      </p:cBhvr>
                                    </p:animEffect>
                                    <p:set>
                                      <p:cBhvr>
                                        <p:cTn id="41" dur="1" fill="hold">
                                          <p:stCondLst>
                                            <p:cond delay="499"/>
                                          </p:stCondLst>
                                        </p:cTn>
                                        <p:tgtEl>
                                          <p:spTgt spid="5"/>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6"/>
                                        </p:tgtEl>
                                      </p:cBhvr>
                                    </p:animEffect>
                                    <p:set>
                                      <p:cBhvr>
                                        <p:cTn id="44" dur="1" fill="hold">
                                          <p:stCondLst>
                                            <p:cond delay="499"/>
                                          </p:stCondLst>
                                        </p:cTn>
                                        <p:tgtEl>
                                          <p:spTgt spid="6"/>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8"/>
                                        </p:tgtEl>
                                      </p:cBhvr>
                                    </p:animEffect>
                                    <p:set>
                                      <p:cBhvr>
                                        <p:cTn id="50" dur="1" fill="hold">
                                          <p:stCondLst>
                                            <p:cond delay="499"/>
                                          </p:stCondLst>
                                        </p:cTn>
                                        <p:tgtEl>
                                          <p:spTgt spid="8"/>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0"/>
                                        </p:tgtEl>
                                      </p:cBhvr>
                                    </p:animEffect>
                                    <p:set>
                                      <p:cBhvr>
                                        <p:cTn id="53" dur="1" fill="hold">
                                          <p:stCondLst>
                                            <p:cond delay="499"/>
                                          </p:stCondLst>
                                        </p:cTn>
                                        <p:tgtEl>
                                          <p:spTgt spid="10"/>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3">
                                            <p:txEl>
                                              <p:pRg st="0" end="0"/>
                                            </p:txEl>
                                          </p:spTgt>
                                        </p:tgtEl>
                                      </p:cBhvr>
                                    </p:animEffect>
                                    <p:set>
                                      <p:cBhvr>
                                        <p:cTn id="56" dur="1" fill="hold">
                                          <p:stCondLst>
                                            <p:cond delay="499"/>
                                          </p:stCondLst>
                                        </p:cTn>
                                        <p:tgtEl>
                                          <p:spTgt spid="3">
                                            <p:txEl>
                                              <p:pRg st="0" end="0"/>
                                            </p:txEl>
                                          </p:spTgt>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9"/>
                                        </p:tgtEl>
                                      </p:cBhvr>
                                    </p:animEffect>
                                    <p:set>
                                      <p:cBhvr>
                                        <p:cTn id="59" dur="1" fill="hold">
                                          <p:stCondLst>
                                            <p:cond delay="499"/>
                                          </p:stCondLst>
                                        </p:cTn>
                                        <p:tgtEl>
                                          <p:spTgt spid="9"/>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Effect transition="in" filter="fade">
                                      <p:cBhvr>
                                        <p:cTn id="6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0" grpId="1" animBg="1"/>
      <p:bldP spid="9" grpId="0"/>
      <p:bldP spid="9" grpId="1"/>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Importance écologique :</a:t>
            </a:r>
          </a:p>
          <a:p>
            <a:endParaRPr lang="fr-CA" dirty="0" smtClean="0">
              <a:solidFill>
                <a:schemeClr val="tx1">
                  <a:lumMod val="50000"/>
                </a:schemeClr>
              </a:solidFill>
            </a:endParaRPr>
          </a:p>
          <a:p>
            <a:endParaRPr lang="fr-CA" dirty="0">
              <a:solidFill>
                <a:schemeClr val="tx1">
                  <a:lumMod val="50000"/>
                </a:schemeClr>
              </a:solidFill>
            </a:endParaRP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7216" y="604124"/>
            <a:ext cx="2104277" cy="2623141"/>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526" y="3867150"/>
            <a:ext cx="2573083" cy="1811168"/>
          </a:xfrm>
          <a:prstGeom prst="rect">
            <a:avLst/>
          </a:prstGeom>
        </p:spPr>
      </p:pic>
      <p:sp>
        <p:nvSpPr>
          <p:cNvPr id="8" name="Flèche droite à entaille 7"/>
          <p:cNvSpPr/>
          <p:nvPr/>
        </p:nvSpPr>
        <p:spPr>
          <a:xfrm rot="20272238">
            <a:off x="3179938" y="4112903"/>
            <a:ext cx="1418959" cy="583967"/>
          </a:xfrm>
          <a:prstGeom prst="notchedRightArrow">
            <a:avLst/>
          </a:prstGeom>
          <a:solidFill>
            <a:srgbClr val="FF000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fr-CA"/>
          </a:p>
        </p:txBody>
      </p:sp>
      <p:sp>
        <p:nvSpPr>
          <p:cNvPr id="10" name="Flèche droite à entaille 9"/>
          <p:cNvSpPr/>
          <p:nvPr/>
        </p:nvSpPr>
        <p:spPr>
          <a:xfrm rot="9168838">
            <a:off x="6897101" y="2481613"/>
            <a:ext cx="1752815" cy="583967"/>
          </a:xfrm>
          <a:prstGeom prst="notchedRightArrow">
            <a:avLst/>
          </a:prstGeom>
          <a:solidFill>
            <a:srgbClr val="FF000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fr-CA"/>
          </a:p>
        </p:txBody>
      </p:sp>
      <p:sp>
        <p:nvSpPr>
          <p:cNvPr id="11" name="Flèche droite à entaille 10"/>
          <p:cNvSpPr/>
          <p:nvPr/>
        </p:nvSpPr>
        <p:spPr>
          <a:xfrm rot="12110743">
            <a:off x="6917389" y="4585873"/>
            <a:ext cx="1419791" cy="579673"/>
          </a:xfrm>
          <a:prstGeom prst="notchedRightArrow">
            <a:avLst/>
          </a:prstGeom>
          <a:solidFill>
            <a:srgbClr val="FF0000"/>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fr-CA"/>
          </a:p>
        </p:txBody>
      </p:sp>
      <p:pic>
        <p:nvPicPr>
          <p:cNvPr id="14" name="Imag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7871" y="3365091"/>
            <a:ext cx="1928559" cy="431308"/>
          </a:xfrm>
          <a:prstGeom prst="rect">
            <a:avLst/>
          </a:prstGeom>
        </p:spPr>
      </p:pic>
      <p:pic>
        <p:nvPicPr>
          <p:cNvPr id="15" name="Imag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78267" y="3993207"/>
            <a:ext cx="1927765" cy="725322"/>
          </a:xfrm>
          <a:prstGeom prst="rect">
            <a:avLst/>
          </a:prstGeom>
        </p:spPr>
      </p:pic>
      <p:sp>
        <p:nvSpPr>
          <p:cNvPr id="9" name="ZoneTexte 8"/>
          <p:cNvSpPr txBox="1"/>
          <p:nvPr/>
        </p:nvSpPr>
        <p:spPr>
          <a:xfrm>
            <a:off x="9378069" y="3319776"/>
            <a:ext cx="130256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Pesticides</a:t>
            </a:r>
            <a:endParaRPr lang="fr-CA" sz="2200" dirty="0">
              <a:solidFill>
                <a:schemeClr val="tx1">
                  <a:lumMod val="50000"/>
                </a:schemeClr>
              </a:solidFill>
              <a:latin typeface="Calibri" panose="020F0502020204030204" pitchFamily="34" charset="0"/>
            </a:endParaRPr>
          </a:p>
        </p:txBody>
      </p:sp>
      <p:sp>
        <p:nvSpPr>
          <p:cNvPr id="16" name="ZoneTexte 15"/>
          <p:cNvSpPr txBox="1"/>
          <p:nvPr/>
        </p:nvSpPr>
        <p:spPr>
          <a:xfrm>
            <a:off x="10680638" y="5006625"/>
            <a:ext cx="936344" cy="430887"/>
          </a:xfrm>
          <a:prstGeom prst="rect">
            <a:avLst/>
          </a:prstGeom>
          <a:noFill/>
        </p:spPr>
        <p:txBody>
          <a:bodyPr wrap="square" rtlCol="0">
            <a:spAutoFit/>
          </a:bodyPr>
          <a:lstStyle/>
          <a:p>
            <a:pPr algn="ctr"/>
            <a:r>
              <a:rPr lang="fr-CA" sz="2200" dirty="0" smtClean="0">
                <a:solidFill>
                  <a:schemeClr val="tx1">
                    <a:lumMod val="50000"/>
                  </a:schemeClr>
                </a:solidFill>
                <a:latin typeface="Calibri" panose="020F0502020204030204" pitchFamily="34" charset="0"/>
              </a:rPr>
              <a:t>PCB</a:t>
            </a:r>
            <a:endParaRPr lang="fr-CA" sz="2200" dirty="0">
              <a:solidFill>
                <a:schemeClr val="tx1">
                  <a:lumMod val="50000"/>
                </a:schemeClr>
              </a:solidFill>
              <a:latin typeface="Calibri" panose="020F0502020204030204" pitchFamily="34" charset="0"/>
            </a:endParaRPr>
          </a:p>
        </p:txBody>
      </p:sp>
      <p:sp>
        <p:nvSpPr>
          <p:cNvPr id="17" name="ZoneTexte 16"/>
          <p:cNvSpPr txBox="1"/>
          <p:nvPr/>
        </p:nvSpPr>
        <p:spPr>
          <a:xfrm>
            <a:off x="1360387" y="5760170"/>
            <a:ext cx="1176336"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Mercure</a:t>
            </a:r>
            <a:endParaRPr lang="fr-CA" sz="2200" dirty="0">
              <a:solidFill>
                <a:schemeClr val="tx1">
                  <a:lumMod val="50000"/>
                </a:schemeClr>
              </a:solidFill>
              <a:latin typeface="Calibri" panose="020F0502020204030204" pitchFamily="34" charset="0"/>
            </a:endParaRPr>
          </a:p>
        </p:txBody>
      </p:sp>
      <p:pic>
        <p:nvPicPr>
          <p:cNvPr id="2" name="Imag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94053" y="4173809"/>
            <a:ext cx="2365646" cy="1900402"/>
          </a:xfrm>
          <a:prstGeom prst="rect">
            <a:avLst/>
          </a:prstGeom>
        </p:spPr>
      </p:pic>
    </p:spTree>
    <p:extLst>
      <p:ext uri="{BB962C8B-B14F-4D97-AF65-F5344CB8AC3E}">
        <p14:creationId xmlns:p14="http://schemas.microsoft.com/office/powerpoint/2010/main" val="116827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14" name="Espace réservé du contenu 13"/>
          <p:cNvSpPr>
            <a:spLocks noGrp="1"/>
          </p:cNvSpPr>
          <p:nvPr>
            <p:ph idx="1"/>
          </p:nvPr>
        </p:nvSpPr>
        <p:spPr/>
        <p:txBody>
          <a:bodyPr>
            <a:normAutofit/>
          </a:bodyPr>
          <a:lstStyle/>
          <a:p>
            <a:pPr marL="0" indent="0">
              <a:buClr>
                <a:srgbClr val="9A5315"/>
              </a:buClr>
              <a:buNone/>
            </a:pPr>
            <a:r>
              <a:rPr lang="fr-FR" noProof="1" smtClean="0">
                <a:solidFill>
                  <a:schemeClr val="tx1">
                    <a:lumMod val="50000"/>
                  </a:schemeClr>
                </a:solidFill>
                <a:latin typeface="Calibri" panose="020F0502020204030204" pitchFamily="34" charset="0"/>
              </a:rPr>
              <a:t>Les impacts humains :</a:t>
            </a:r>
          </a:p>
          <a:p>
            <a:pPr>
              <a:buClr>
                <a:srgbClr val="9A5315"/>
              </a:buClr>
            </a:pPr>
            <a:endParaRPr lang="fr-FR" noProof="1" smtClean="0">
              <a:solidFill>
                <a:schemeClr val="tx1">
                  <a:lumMod val="50000"/>
                </a:schemeClr>
              </a:solidFill>
            </a:endParaRPr>
          </a:p>
          <a:p>
            <a:pPr>
              <a:buClr>
                <a:srgbClr val="9A5315"/>
              </a:buClr>
            </a:pPr>
            <a:endParaRPr lang="fr-FR" noProof="1">
              <a:solidFill>
                <a:schemeClr val="tx1">
                  <a:lumMod val="75000"/>
                </a:schemeClr>
              </a:solidFill>
            </a:endParaRPr>
          </a:p>
        </p:txBody>
      </p:sp>
      <p:pic>
        <p:nvPicPr>
          <p:cNvPr id="19" name="Imag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1202" y="1978025"/>
            <a:ext cx="5846422" cy="3778250"/>
          </a:xfrm>
          <a:prstGeom prst="rect">
            <a:avLst/>
          </a:prstGeom>
        </p:spPr>
      </p:pic>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1202" y="1978025"/>
            <a:ext cx="5846422" cy="3778250"/>
          </a:xfrm>
          <a:prstGeom prst="rect">
            <a:avLst/>
          </a:prstGeom>
        </p:spPr>
      </p:pic>
      <p:pic>
        <p:nvPicPr>
          <p:cNvPr id="21" name="Imag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1201" y="1978025"/>
            <a:ext cx="5846423" cy="3778250"/>
          </a:xfrm>
          <a:prstGeom prst="rect">
            <a:avLst/>
          </a:prstGeom>
        </p:spPr>
      </p:pic>
      <p:pic>
        <p:nvPicPr>
          <p:cNvPr id="22" name="Imag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1201" y="1978025"/>
            <a:ext cx="5846423" cy="3778250"/>
          </a:xfrm>
          <a:prstGeom prst="rect">
            <a:avLst/>
          </a:prstGeom>
        </p:spPr>
      </p:pic>
      <p:pic>
        <p:nvPicPr>
          <p:cNvPr id="23" name="Imag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1200" y="1978025"/>
            <a:ext cx="5846424" cy="3778250"/>
          </a:xfrm>
          <a:prstGeom prst="rect">
            <a:avLst/>
          </a:prstGeom>
        </p:spPr>
      </p:pic>
      <p:pic>
        <p:nvPicPr>
          <p:cNvPr id="24" name="Imag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71199" y="1978025"/>
            <a:ext cx="5846425" cy="3778250"/>
          </a:xfrm>
          <a:prstGeom prst="rect">
            <a:avLst/>
          </a:prstGeom>
        </p:spPr>
      </p:pic>
      <p:pic>
        <p:nvPicPr>
          <p:cNvPr id="25" name="Imag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71197" y="1978025"/>
            <a:ext cx="5846427" cy="3778250"/>
          </a:xfrm>
          <a:prstGeom prst="rect">
            <a:avLst/>
          </a:prstGeom>
        </p:spPr>
      </p:pic>
      <p:pic>
        <p:nvPicPr>
          <p:cNvPr id="26" name="Image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48335" y="1432527"/>
            <a:ext cx="4892149" cy="4869246"/>
          </a:xfrm>
          <a:prstGeom prst="rect">
            <a:avLst/>
          </a:prstGeom>
        </p:spPr>
      </p:pic>
    </p:spTree>
    <p:extLst>
      <p:ext uri="{BB962C8B-B14F-4D97-AF65-F5344CB8AC3E}">
        <p14:creationId xmlns:p14="http://schemas.microsoft.com/office/powerpoint/2010/main" val="1726781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10" presetClass="exit" presetSubtype="0" fill="hold" nodeType="withEffect">
                                  <p:stCondLst>
                                    <p:cond delay="0"/>
                                  </p:stCondLst>
                                  <p:childTnLst>
                                    <p:animEffect transition="out" filter="fade">
                                      <p:cBhvr>
                                        <p:cTn id="16" dur="500"/>
                                        <p:tgtEl>
                                          <p:spTgt spid="14">
                                            <p:txEl>
                                              <p:pRg st="0" end="0"/>
                                            </p:txEl>
                                          </p:spTgt>
                                        </p:tgtEl>
                                      </p:cBhvr>
                                    </p:animEffect>
                                    <p:set>
                                      <p:cBhvr>
                                        <p:cTn id="17" dur="1" fill="hold">
                                          <p:stCondLst>
                                            <p:cond delay="499"/>
                                          </p:stCondLst>
                                        </p:cTn>
                                        <p:tgtEl>
                                          <p:spTgt spid="14">
                                            <p:txEl>
                                              <p:pRg st="0" end="0"/>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10" presetClass="exit" presetSubtype="0" fill="hold" nodeType="with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10" presetClass="exit" presetSubtype="0" fill="hold" nodeType="withEffect">
                                  <p:stCondLst>
                                    <p:cond delay="0"/>
                                  </p:stCondLst>
                                  <p:childTnLst>
                                    <p:animEffect transition="out" filter="fad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10" presetClass="exit" presetSubtype="0" fill="hold" nodeType="withEffect">
                                  <p:stCondLst>
                                    <p:cond delay="0"/>
                                  </p:stCondLst>
                                  <p:childTnLst>
                                    <p:animEffect transition="out" filter="fade">
                                      <p:cBhvr>
                                        <p:cTn id="46" dur="500"/>
                                        <p:tgtEl>
                                          <p:spTgt spid="21"/>
                                        </p:tgtEl>
                                      </p:cBhvr>
                                    </p:animEffect>
                                    <p:set>
                                      <p:cBhvr>
                                        <p:cTn id="47" dur="1" fill="hold">
                                          <p:stCondLst>
                                            <p:cond delay="499"/>
                                          </p:stCondLst>
                                        </p:cTn>
                                        <p:tgtEl>
                                          <p:spTgt spid="2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10" presetClass="exit" presetSubtype="0" fill="hold" nodeType="withEffect">
                                  <p:stCondLst>
                                    <p:cond delay="0"/>
                                  </p:stCondLst>
                                  <p:childTnLst>
                                    <p:animEffect transition="out" filter="fade">
                                      <p:cBhvr>
                                        <p:cTn id="56" dur="500"/>
                                        <p:tgtEl>
                                          <p:spTgt spid="22"/>
                                        </p:tgtEl>
                                      </p:cBhvr>
                                    </p:animEffect>
                                    <p:set>
                                      <p:cBhvr>
                                        <p:cTn id="57" dur="1" fill="hold">
                                          <p:stCondLst>
                                            <p:cond delay="499"/>
                                          </p:stCondLst>
                                        </p:cTn>
                                        <p:tgtEl>
                                          <p:spTgt spid="22"/>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10" presetClass="exit" presetSubtype="0" fill="hold" nodeType="withEffect">
                                  <p:stCondLst>
                                    <p:cond delay="0"/>
                                  </p:stCondLst>
                                  <p:childTnLst>
                                    <p:animEffect transition="out" filter="fade">
                                      <p:cBhvr>
                                        <p:cTn id="66" dur="500"/>
                                        <p:tgtEl>
                                          <p:spTgt spid="23"/>
                                        </p:tgtEl>
                                      </p:cBhvr>
                                    </p:animEffect>
                                    <p:set>
                                      <p:cBhvr>
                                        <p:cTn id="67" dur="1" fill="hold">
                                          <p:stCondLst>
                                            <p:cond delay="499"/>
                                          </p:stCondLst>
                                        </p:cTn>
                                        <p:tgtEl>
                                          <p:spTgt spid="23"/>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par>
                                <p:cTn id="75" presetID="10" presetClass="exit" presetSubtype="0" fill="hold" nodeType="withEffect">
                                  <p:stCondLst>
                                    <p:cond delay="0"/>
                                  </p:stCondLst>
                                  <p:childTnLst>
                                    <p:animEffect transition="out" filter="fade">
                                      <p:cBhvr>
                                        <p:cTn id="76" dur="500"/>
                                        <p:tgtEl>
                                          <p:spTgt spid="24"/>
                                        </p:tgtEl>
                                      </p:cBhvr>
                                    </p:animEffect>
                                    <p:set>
                                      <p:cBhvr>
                                        <p:cTn id="77" dur="1" fill="hold">
                                          <p:stCondLst>
                                            <p:cond delay="499"/>
                                          </p:stCondLst>
                                        </p:cTn>
                                        <p:tgtEl>
                                          <p:spTgt spid="24"/>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par>
                                <p:cTn id="83" presetID="10" presetClass="exit" presetSubtype="0" fill="hold" nodeType="withEffect">
                                  <p:stCondLst>
                                    <p:cond delay="0"/>
                                  </p:stCondLst>
                                  <p:childTnLst>
                                    <p:animEffect transition="out" filter="fade">
                                      <p:cBhvr>
                                        <p:cTn id="84" dur="500"/>
                                        <p:tgtEl>
                                          <p:spTgt spid="25"/>
                                        </p:tgtEl>
                                      </p:cBhvr>
                                    </p:animEffect>
                                    <p:set>
                                      <p:cBhvr>
                                        <p:cTn id="85"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a:bodyPr>
          <a:lstStyle/>
          <a:p>
            <a:r>
              <a:rPr lang="fr-FR" sz="6000" noProof="1" smtClean="0"/>
              <a:t>Le Fou de Bassan</a:t>
            </a:r>
            <a:endParaRPr lang="fr-FR" sz="6000" noProof="1"/>
          </a:p>
        </p:txBody>
      </p:sp>
      <p:sp>
        <p:nvSpPr>
          <p:cNvPr id="3" name="Espace réservé du contenu 2"/>
          <p:cNvSpPr>
            <a:spLocks noGrp="1"/>
          </p:cNvSpPr>
          <p:nvPr>
            <p:ph idx="1"/>
          </p:nvPr>
        </p:nvSpPr>
        <p:spPr/>
        <p:txBody>
          <a:bodyPr/>
          <a:lstStyle/>
          <a:p>
            <a:pPr marL="0" indent="0">
              <a:buNone/>
            </a:pPr>
            <a:r>
              <a:rPr lang="fr-CA" dirty="0" smtClean="0">
                <a:solidFill>
                  <a:schemeClr val="tx1">
                    <a:lumMod val="50000"/>
                  </a:schemeClr>
                </a:solidFill>
                <a:latin typeface="Calibri" panose="020F0502020204030204" pitchFamily="34" charset="0"/>
              </a:rPr>
              <a:t>Les impacts des changements climatiques</a:t>
            </a:r>
          </a:p>
          <a:p>
            <a:endParaRPr lang="fr-CA" dirty="0">
              <a:solidFill>
                <a:schemeClr val="tx1">
                  <a:lumMod val="50000"/>
                </a:schemeClr>
              </a:solidFill>
              <a:latin typeface="Calibri" panose="020F0502020204030204" pitchFamily="34" charset="0"/>
            </a:endParaRP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9455" y="2274256"/>
            <a:ext cx="6373092" cy="4299136"/>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385357" y="4862535"/>
            <a:ext cx="791297" cy="255332"/>
          </a:xfrm>
          <a:prstGeom prst="rect">
            <a:avLst/>
          </a:prstGeom>
        </p:spPr>
      </p:pic>
      <p:cxnSp>
        <p:nvCxnSpPr>
          <p:cNvPr id="11" name="Connecteur droit avec flèche 10"/>
          <p:cNvCxnSpPr/>
          <p:nvPr/>
        </p:nvCxnSpPr>
        <p:spPr>
          <a:xfrm>
            <a:off x="6094412" y="4934578"/>
            <a:ext cx="686593" cy="175371"/>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a:stCxn id="2" idx="2"/>
          </p:cNvCxnSpPr>
          <p:nvPr/>
        </p:nvCxnSpPr>
        <p:spPr>
          <a:xfrm flipV="1">
            <a:off x="6094413" y="3867150"/>
            <a:ext cx="1791891" cy="1060330"/>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4114" y="4270843"/>
            <a:ext cx="1200597" cy="656637"/>
          </a:xfrm>
          <a:prstGeom prst="rect">
            <a:avLst/>
          </a:prstGeom>
        </p:spPr>
      </p:pic>
      <p:pic>
        <p:nvPicPr>
          <p:cNvPr id="17" name="Imag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05180" y="1524000"/>
            <a:ext cx="6578466" cy="5083360"/>
          </a:xfrm>
          <a:prstGeom prst="rect">
            <a:avLst/>
          </a:prstGeom>
        </p:spPr>
      </p:pic>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06265" y="3953705"/>
            <a:ext cx="1116145" cy="246840"/>
          </a:xfrm>
          <a:prstGeom prst="rect">
            <a:avLst/>
          </a:prstGeom>
        </p:spPr>
      </p:pic>
      <p:cxnSp>
        <p:nvCxnSpPr>
          <p:cNvPr id="28" name="Connecteur droit 27"/>
          <p:cNvCxnSpPr/>
          <p:nvPr/>
        </p:nvCxnSpPr>
        <p:spPr>
          <a:xfrm flipH="1">
            <a:off x="5133975" y="4372825"/>
            <a:ext cx="3988436"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6403896" y="4484006"/>
            <a:ext cx="1448594" cy="430887"/>
          </a:xfrm>
          <a:prstGeom prst="rect">
            <a:avLst/>
          </a:prstGeom>
          <a:noFill/>
        </p:spPr>
        <p:txBody>
          <a:bodyPr wrap="square" rtlCol="0">
            <a:spAutoFit/>
          </a:bodyPr>
          <a:lstStyle/>
          <a:p>
            <a:r>
              <a:rPr lang="fr-CA" sz="2200" dirty="0" smtClean="0">
                <a:solidFill>
                  <a:schemeClr val="tx2">
                    <a:lumMod val="95000"/>
                    <a:lumOff val="5000"/>
                  </a:schemeClr>
                </a:solidFill>
                <a:latin typeface="Calibri" panose="020F0502020204030204" pitchFamily="34" charset="0"/>
              </a:rPr>
              <a:t>20 mètres</a:t>
            </a:r>
          </a:p>
        </p:txBody>
      </p:sp>
      <p:pic>
        <p:nvPicPr>
          <p:cNvPr id="30" name="Imag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94276" y="1703535"/>
            <a:ext cx="1476404" cy="1036010"/>
          </a:xfrm>
          <a:prstGeom prst="rect">
            <a:avLst/>
          </a:prstGeom>
          <a:ln>
            <a:noFill/>
          </a:ln>
        </p:spPr>
      </p:pic>
    </p:spTree>
    <p:extLst>
      <p:ext uri="{BB962C8B-B14F-4D97-AF65-F5344CB8AC3E}">
        <p14:creationId xmlns:p14="http://schemas.microsoft.com/office/powerpoint/2010/main" val="1166604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0.00039 0.00185 L 0.09844 -0.1801 " pathEditMode="relative" ptsTypes="AA">
                                      <p:cBhvr>
                                        <p:cTn id="19" dur="2000" fill="hold"/>
                                        <p:tgtEl>
                                          <p:spTgt spid="10"/>
                                        </p:tgtEl>
                                        <p:attrNameLst>
                                          <p:attrName>ppt_x</p:attrName>
                                          <p:attrName>ppt_y</p:attrName>
                                        </p:attrNameLst>
                                      </p:cBhvr>
                                    </p:animMotion>
                                  </p:childTnLst>
                                </p:cTn>
                              </p:par>
                              <p:par>
                                <p:cTn id="20" presetID="0" presetClass="path" presetSubtype="0" accel="50000" decel="50000" fill="hold" nodeType="withEffect">
                                  <p:stCondLst>
                                    <p:cond delay="1000"/>
                                  </p:stCondLst>
                                  <p:childTnLst>
                                    <p:animMotion origin="layout" path="M 0.00013 -1.85185E-6 L 0.13424 -0.09491 " pathEditMode="relative" ptsTypes="AA">
                                      <p:cBhvr>
                                        <p:cTn id="21" dur="2000" fill="hold"/>
                                        <p:tgtEl>
                                          <p:spTgt spid="2"/>
                                        </p:tgtEl>
                                        <p:attrNameLst>
                                          <p:attrName>ppt_x</p:attrName>
                                          <p:attrName>ppt_y</p:attrName>
                                        </p:attrNameLst>
                                      </p:cBhvr>
                                    </p:animMotion>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arn(outVertical)">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37"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outVertical)">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10"/>
                                        </p:tgtEl>
                                      </p:cBhvr>
                                    </p:animEffect>
                                    <p:set>
                                      <p:cBhvr>
                                        <p:cTn id="39" dur="1" fill="hold">
                                          <p:stCondLst>
                                            <p:cond delay="499"/>
                                          </p:stCondLst>
                                        </p:cTn>
                                        <p:tgtEl>
                                          <p:spTgt spid="10"/>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2"/>
                                        </p:tgtEl>
                                      </p:cBhvr>
                                    </p:animEffect>
                                    <p:set>
                                      <p:cBhvr>
                                        <p:cTn id="42" dur="1" fill="hold">
                                          <p:stCondLst>
                                            <p:cond delay="499"/>
                                          </p:stCondLst>
                                        </p:cTn>
                                        <p:tgtEl>
                                          <p:spTgt spid="2"/>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3">
                                            <p:txEl>
                                              <p:pRg st="0" end="0"/>
                                            </p:txEl>
                                          </p:spTgt>
                                        </p:tgtEl>
                                      </p:cBhvr>
                                    </p:animEffect>
                                    <p:set>
                                      <p:cBhvr>
                                        <p:cTn id="51" dur="1" fill="hold">
                                          <p:stCondLst>
                                            <p:cond delay="499"/>
                                          </p:stCondLst>
                                        </p:cTn>
                                        <p:tgtEl>
                                          <p:spTgt spid="3">
                                            <p:txEl>
                                              <p:pRg st="0" end="0"/>
                                            </p:txEl>
                                          </p:spTgt>
                                        </p:tgtEl>
                                        <p:attrNameLst>
                                          <p:attrName>style.visibility</p:attrName>
                                        </p:attrNameLst>
                                      </p:cBhvr>
                                      <p:to>
                                        <p:strVal val="hidden"/>
                                      </p:to>
                                    </p:set>
                                  </p:childTnLst>
                                </p:cTn>
                              </p:par>
                              <p:par>
                                <p:cTn id="52" presetID="10"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right)">
                                      <p:cBhvr>
                                        <p:cTn id="65" dur="500"/>
                                        <p:tgtEl>
                                          <p:spTgt spid="2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childTnLst>
                    </p:cTn>
                  </p:par>
                  <p:par>
                    <p:cTn id="69" fill="hold">
                      <p:stCondLst>
                        <p:cond delay="indefinite"/>
                      </p:stCondLst>
                      <p:childTnLst>
                        <p:par>
                          <p:cTn id="70" fill="hold">
                            <p:stCondLst>
                              <p:cond delay="0"/>
                            </p:stCondLst>
                            <p:childTnLst>
                              <p:par>
                                <p:cTn id="71" presetID="0" presetClass="path" presetSubtype="0" accel="50000" decel="50000" fill="hold" nodeType="clickEffect">
                                  <p:stCondLst>
                                    <p:cond delay="0"/>
                                  </p:stCondLst>
                                  <p:childTnLst>
                                    <p:animMotion origin="layout" path="M -3.75E-6 -3.33333E-6 L -0.00234 0.11806 " pathEditMode="relative" rAng="0" ptsTypes="AA">
                                      <p:cBhvr>
                                        <p:cTn id="72" dur="2000" fill="hold"/>
                                        <p:tgtEl>
                                          <p:spTgt spid="18"/>
                                        </p:tgtEl>
                                        <p:attrNameLst>
                                          <p:attrName>ppt_x</p:attrName>
                                          <p:attrName>ppt_y</p:attrName>
                                        </p:attrNameLst>
                                      </p:cBhvr>
                                      <p:rCtr x="-117" y="58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1062</Words>
  <Application>Microsoft Office PowerPoint</Application>
  <PresentationFormat>Grand écran</PresentationFormat>
  <Paragraphs>106</Paragraphs>
  <Slides>10</Slides>
  <Notes>9</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Segoe Print</vt:lpstr>
      <vt:lpstr>Nature Illustration 16x9</vt:lpstr>
      <vt:lpstr>Comprendre les changements climatiques</vt:lpstr>
      <vt:lpstr>Le Fou de Bassan</vt:lpstr>
      <vt:lpstr>Le Fou de Bassan</vt:lpstr>
      <vt:lpstr>Le Fou de Bassan</vt:lpstr>
      <vt:lpstr>Le Fou de Bassan</vt:lpstr>
      <vt:lpstr>Le Fou de Bassan</vt:lpstr>
      <vt:lpstr>Le Fou de Bassan</vt:lpstr>
      <vt:lpstr>Le Fou de Bassan</vt:lpstr>
      <vt:lpstr>Le Fou de Bassan</vt:lpstr>
      <vt:lpstr>Le Fou de Bassan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2013-03-21T17:54:40Z</dcterms:created>
  <dcterms:modified xsi:type="dcterms:W3CDTF">2013-09-20T16:01:32Z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